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a"/>
          <p:cNvSpPr/>
          <p:nvPr/>
        </p:nvSpPr>
        <p:spPr>
          <a:xfrm>
            <a:off x="7962900" y="152400"/>
            <a:ext cx="0" cy="1524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Kwadrat"/>
          <p:cNvSpPr/>
          <p:nvPr/>
        </p:nvSpPr>
        <p:spPr>
          <a:xfrm>
            <a:off x="8153400" y="152400"/>
            <a:ext cx="120650" cy="120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Prostokąt"/>
          <p:cNvSpPr/>
          <p:nvPr/>
        </p:nvSpPr>
        <p:spPr>
          <a:xfrm>
            <a:off x="8321675" y="152400"/>
            <a:ext cx="119063" cy="120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Prostokąt"/>
          <p:cNvSpPr/>
          <p:nvPr/>
        </p:nvSpPr>
        <p:spPr>
          <a:xfrm>
            <a:off x="8489950" y="152400"/>
            <a:ext cx="114300" cy="1206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Prostokąt"/>
          <p:cNvSpPr/>
          <p:nvPr/>
        </p:nvSpPr>
        <p:spPr>
          <a:xfrm>
            <a:off x="8153400" y="320675"/>
            <a:ext cx="120650" cy="114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Kwadrat"/>
          <p:cNvSpPr/>
          <p:nvPr/>
        </p:nvSpPr>
        <p:spPr>
          <a:xfrm>
            <a:off x="8321675" y="320675"/>
            <a:ext cx="119063" cy="114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Kwadrat"/>
          <p:cNvSpPr/>
          <p:nvPr/>
        </p:nvSpPr>
        <p:spPr>
          <a:xfrm>
            <a:off x="8489950" y="320675"/>
            <a:ext cx="114300" cy="1143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Kwadrat"/>
          <p:cNvSpPr/>
          <p:nvPr/>
        </p:nvSpPr>
        <p:spPr>
          <a:xfrm>
            <a:off x="8658225" y="320675"/>
            <a:ext cx="109538" cy="1143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Prostokąt"/>
          <p:cNvSpPr/>
          <p:nvPr/>
        </p:nvSpPr>
        <p:spPr>
          <a:xfrm>
            <a:off x="8153400" y="488950"/>
            <a:ext cx="120650" cy="10795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Kwadrat"/>
          <p:cNvSpPr/>
          <p:nvPr/>
        </p:nvSpPr>
        <p:spPr>
          <a:xfrm>
            <a:off x="8321675" y="488950"/>
            <a:ext cx="119063" cy="10795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Kwadrat"/>
          <p:cNvSpPr/>
          <p:nvPr/>
        </p:nvSpPr>
        <p:spPr>
          <a:xfrm>
            <a:off x="8489950" y="488950"/>
            <a:ext cx="114300" cy="10795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Kwadrat"/>
          <p:cNvSpPr/>
          <p:nvPr/>
        </p:nvSpPr>
        <p:spPr>
          <a:xfrm>
            <a:off x="8658225" y="488950"/>
            <a:ext cx="109538" cy="10795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Prostokąt"/>
          <p:cNvSpPr/>
          <p:nvPr/>
        </p:nvSpPr>
        <p:spPr>
          <a:xfrm>
            <a:off x="8824912" y="488950"/>
            <a:ext cx="120651" cy="10795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Kwadrat"/>
          <p:cNvSpPr/>
          <p:nvPr/>
        </p:nvSpPr>
        <p:spPr>
          <a:xfrm>
            <a:off x="8153400" y="655637"/>
            <a:ext cx="120650" cy="120651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Prostokąt"/>
          <p:cNvSpPr/>
          <p:nvPr/>
        </p:nvSpPr>
        <p:spPr>
          <a:xfrm>
            <a:off x="8321675" y="655637"/>
            <a:ext cx="119063" cy="120651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Prostokąt"/>
          <p:cNvSpPr/>
          <p:nvPr/>
        </p:nvSpPr>
        <p:spPr>
          <a:xfrm>
            <a:off x="8489950" y="655637"/>
            <a:ext cx="114300" cy="120651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Prostokąt"/>
          <p:cNvSpPr/>
          <p:nvPr/>
        </p:nvSpPr>
        <p:spPr>
          <a:xfrm>
            <a:off x="8658225" y="655637"/>
            <a:ext cx="109538" cy="120651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Kwadrat"/>
          <p:cNvSpPr/>
          <p:nvPr/>
        </p:nvSpPr>
        <p:spPr>
          <a:xfrm>
            <a:off x="8153400" y="823912"/>
            <a:ext cx="120650" cy="120651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Prostokąt"/>
          <p:cNvSpPr/>
          <p:nvPr/>
        </p:nvSpPr>
        <p:spPr>
          <a:xfrm>
            <a:off x="8321675" y="823912"/>
            <a:ext cx="119063" cy="120651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Prostokąt"/>
          <p:cNvSpPr/>
          <p:nvPr/>
        </p:nvSpPr>
        <p:spPr>
          <a:xfrm>
            <a:off x="8489950" y="823912"/>
            <a:ext cx="114300" cy="120651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Prostokąt"/>
          <p:cNvSpPr/>
          <p:nvPr/>
        </p:nvSpPr>
        <p:spPr>
          <a:xfrm>
            <a:off x="8658225" y="823912"/>
            <a:ext cx="109538" cy="120651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Kwadrat"/>
          <p:cNvSpPr/>
          <p:nvPr/>
        </p:nvSpPr>
        <p:spPr>
          <a:xfrm>
            <a:off x="8824912" y="823912"/>
            <a:ext cx="120651" cy="120651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Prostokąt"/>
          <p:cNvSpPr/>
          <p:nvPr/>
        </p:nvSpPr>
        <p:spPr>
          <a:xfrm>
            <a:off x="8153400" y="992187"/>
            <a:ext cx="120650" cy="11906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Kwadrat"/>
          <p:cNvSpPr/>
          <p:nvPr/>
        </p:nvSpPr>
        <p:spPr>
          <a:xfrm>
            <a:off x="8321675" y="992187"/>
            <a:ext cx="119063" cy="11906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Kwadrat"/>
          <p:cNvSpPr/>
          <p:nvPr/>
        </p:nvSpPr>
        <p:spPr>
          <a:xfrm>
            <a:off x="8489950" y="992187"/>
            <a:ext cx="114300" cy="119063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Kwadrat"/>
          <p:cNvSpPr/>
          <p:nvPr/>
        </p:nvSpPr>
        <p:spPr>
          <a:xfrm>
            <a:off x="8658225" y="992187"/>
            <a:ext cx="109538" cy="119063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Prostokąt"/>
          <p:cNvSpPr/>
          <p:nvPr/>
        </p:nvSpPr>
        <p:spPr>
          <a:xfrm>
            <a:off x="8153400" y="1160462"/>
            <a:ext cx="120650" cy="112713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Kwadrat"/>
          <p:cNvSpPr/>
          <p:nvPr/>
        </p:nvSpPr>
        <p:spPr>
          <a:xfrm>
            <a:off x="8321675" y="1160462"/>
            <a:ext cx="119063" cy="112713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Kwadrat"/>
          <p:cNvSpPr/>
          <p:nvPr/>
        </p:nvSpPr>
        <p:spPr>
          <a:xfrm>
            <a:off x="8489950" y="1160462"/>
            <a:ext cx="114300" cy="112713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Prostokąt"/>
          <p:cNvSpPr/>
          <p:nvPr/>
        </p:nvSpPr>
        <p:spPr>
          <a:xfrm>
            <a:off x="8321675" y="1327150"/>
            <a:ext cx="119063" cy="120650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Kwadrat"/>
          <p:cNvSpPr/>
          <p:nvPr/>
        </p:nvSpPr>
        <p:spPr>
          <a:xfrm>
            <a:off x="8658225" y="1160462"/>
            <a:ext cx="109538" cy="112713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Prostokąt"/>
          <p:cNvSpPr/>
          <p:nvPr/>
        </p:nvSpPr>
        <p:spPr>
          <a:xfrm>
            <a:off x="8658225" y="1327150"/>
            <a:ext cx="109538" cy="12065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Tekst tytułowy</a:t>
            </a:r>
          </a:p>
        </p:txBody>
      </p:sp>
      <p:sp>
        <p:nvSpPr>
          <p:cNvPr id="3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42374" y="6378575"/>
            <a:ext cx="244426" cy="279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572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144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288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860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432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2004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576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ht.pl/" TargetMode="External"/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gzamin potwierdzający kwalifikacje  w zawodzie   czerwiec - lipiec 2021 rok"/>
          <p:cNvSpPr txBox="1">
            <a:spLocks noGrp="1"/>
          </p:cNvSpPr>
          <p:nvPr>
            <p:ph type="title" idx="4294967295"/>
          </p:nvPr>
        </p:nvSpPr>
        <p:spPr>
          <a:xfrm>
            <a:off x="1660525" y="2143124"/>
            <a:ext cx="6765925" cy="143668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ts val="3600"/>
              </a:lnSpc>
              <a:spcBef>
                <a:spcPts val="100"/>
              </a:spcBef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Egzamin</a:t>
            </a:r>
            <a:r>
              <a:t> potwierdzający kwalifikacje </a:t>
            </a:r>
            <a:br/>
            <a:r>
              <a:t>w zawodzie  </a:t>
            </a:r>
            <a:br/>
            <a:r>
              <a:t>czerwiec - lipiec 2021 rok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Wysokość opłat za egzamin:"/>
          <p:cNvSpPr txBox="1">
            <a:spLocks noGrp="1"/>
          </p:cNvSpPr>
          <p:nvPr>
            <p:ph type="title" idx="4294967295"/>
          </p:nvPr>
        </p:nvSpPr>
        <p:spPr>
          <a:xfrm>
            <a:off x="495300" y="800100"/>
            <a:ext cx="6216650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Wysokość opłat za egzamin:</a:t>
            </a:r>
          </a:p>
        </p:txBody>
      </p:sp>
      <p:sp>
        <p:nvSpPr>
          <p:cNvPr id="117" name="●…"/>
          <p:cNvSpPr txBox="1"/>
          <p:nvPr/>
        </p:nvSpPr>
        <p:spPr>
          <a:xfrm>
            <a:off x="495300" y="1810384"/>
            <a:ext cx="15398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3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3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118" name="część pisemna i praktyczna - 209,94 zł  część pisemna - 69,98 zł (1/3 opłaty)  część praktyczna - 139,96 zł (2/3 opłaty)"/>
          <p:cNvSpPr txBox="1"/>
          <p:nvPr/>
        </p:nvSpPr>
        <p:spPr>
          <a:xfrm>
            <a:off x="838200" y="1685925"/>
            <a:ext cx="5497513" cy="127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5000"/>
              </a:lnSpc>
              <a:spcBef>
                <a:spcPts val="100"/>
              </a:spcBef>
              <a:defRPr sz="2400"/>
            </a:pPr>
            <a:r>
              <a:rPr dirty="0" err="1"/>
              <a:t>część</a:t>
            </a:r>
            <a:r>
              <a:rPr dirty="0"/>
              <a:t> </a:t>
            </a:r>
            <a:r>
              <a:rPr dirty="0" err="1"/>
              <a:t>pisemna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praktyczna</a:t>
            </a:r>
            <a:r>
              <a:rPr dirty="0"/>
              <a:t> - </a:t>
            </a:r>
            <a:r>
              <a:rPr dirty="0" smtClean="0"/>
              <a:t>2</a:t>
            </a:r>
            <a:r>
              <a:rPr lang="pl-PL" dirty="0" smtClean="0"/>
              <a:t>22</a:t>
            </a:r>
            <a:r>
              <a:rPr b="1" dirty="0" smtClean="0"/>
              <a:t>,</a:t>
            </a:r>
            <a:r>
              <a:rPr lang="pl-PL" b="1" dirty="0" smtClean="0"/>
              <a:t>53</a:t>
            </a:r>
            <a:r>
              <a:rPr b="1" dirty="0" smtClean="0"/>
              <a:t> </a:t>
            </a:r>
            <a:r>
              <a:rPr b="1" dirty="0" err="1"/>
              <a:t>zł</a:t>
            </a:r>
            <a:r>
              <a:rPr b="1" dirty="0"/>
              <a:t>  </a:t>
            </a:r>
            <a:endParaRPr lang="pl-PL" b="1" dirty="0" smtClean="0"/>
          </a:p>
          <a:p>
            <a:pPr indent="12700">
              <a:lnSpc>
                <a:spcPct val="115000"/>
              </a:lnSpc>
              <a:spcBef>
                <a:spcPts val="100"/>
              </a:spcBef>
              <a:defRPr sz="2400"/>
            </a:pPr>
            <a:r>
              <a:rPr dirty="0" err="1" smtClean="0"/>
              <a:t>część</a:t>
            </a:r>
            <a:r>
              <a:rPr dirty="0" smtClean="0"/>
              <a:t> </a:t>
            </a:r>
            <a:r>
              <a:rPr dirty="0" err="1"/>
              <a:t>pisemna</a:t>
            </a:r>
            <a:r>
              <a:rPr dirty="0"/>
              <a:t> - </a:t>
            </a:r>
            <a:r>
              <a:rPr lang="pl-PL" b="1" dirty="0" smtClean="0"/>
              <a:t>74</a:t>
            </a:r>
            <a:r>
              <a:rPr b="1" dirty="0" smtClean="0"/>
              <a:t>,</a:t>
            </a:r>
            <a:r>
              <a:rPr lang="pl-PL" b="1" dirty="0" smtClean="0"/>
              <a:t>1</a:t>
            </a:r>
            <a:r>
              <a:rPr b="1" dirty="0" smtClean="0"/>
              <a:t>8 </a:t>
            </a:r>
            <a:r>
              <a:rPr b="1" dirty="0" err="1"/>
              <a:t>zł</a:t>
            </a:r>
            <a:r>
              <a:rPr b="1" dirty="0"/>
              <a:t> </a:t>
            </a:r>
            <a:r>
              <a:rPr dirty="0"/>
              <a:t>(1/3 </a:t>
            </a:r>
            <a:r>
              <a:rPr dirty="0" err="1"/>
              <a:t>opłaty</a:t>
            </a:r>
            <a:r>
              <a:rPr dirty="0"/>
              <a:t>)  </a:t>
            </a:r>
            <a:endParaRPr lang="pl-PL" dirty="0" smtClean="0"/>
          </a:p>
          <a:p>
            <a:pPr indent="12700">
              <a:lnSpc>
                <a:spcPct val="115000"/>
              </a:lnSpc>
              <a:spcBef>
                <a:spcPts val="100"/>
              </a:spcBef>
              <a:defRPr sz="2400"/>
            </a:pPr>
            <a:r>
              <a:rPr dirty="0" err="1" smtClean="0"/>
              <a:t>część</a:t>
            </a:r>
            <a:r>
              <a:rPr dirty="0" smtClean="0"/>
              <a:t> </a:t>
            </a:r>
            <a:r>
              <a:rPr dirty="0" err="1"/>
              <a:t>praktyczna</a:t>
            </a:r>
            <a:r>
              <a:rPr dirty="0"/>
              <a:t>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b="1" dirty="0" smtClean="0"/>
              <a:t>1</a:t>
            </a:r>
            <a:r>
              <a:rPr lang="pl-PL" b="1" dirty="0" smtClean="0"/>
              <a:t>48,35</a:t>
            </a:r>
            <a:r>
              <a:rPr b="1" dirty="0" smtClean="0"/>
              <a:t> </a:t>
            </a:r>
            <a:r>
              <a:rPr b="1" dirty="0" err="1"/>
              <a:t>zł</a:t>
            </a:r>
            <a:r>
              <a:rPr b="1" dirty="0"/>
              <a:t> </a:t>
            </a:r>
            <a:r>
              <a:rPr dirty="0"/>
              <a:t>(2/3 </a:t>
            </a:r>
            <a:r>
              <a:rPr dirty="0" err="1"/>
              <a:t>opłaty</a:t>
            </a:r>
            <a:r>
              <a:rPr dirty="0"/>
              <a:t>)</a:t>
            </a:r>
          </a:p>
        </p:txBody>
      </p:sp>
      <p:sp>
        <p:nvSpPr>
          <p:cNvPr id="119" name="●"/>
          <p:cNvSpPr txBox="1"/>
          <p:nvPr/>
        </p:nvSpPr>
        <p:spPr>
          <a:xfrm>
            <a:off x="495300" y="3530600"/>
            <a:ext cx="187325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120" name="Dowód wpłaty powinien być przesłany do  OKE w Krakowie najpóźniej 30 dni przed  egzaminem."/>
          <p:cNvSpPr txBox="1"/>
          <p:nvPr/>
        </p:nvSpPr>
        <p:spPr>
          <a:xfrm>
            <a:off x="838200" y="3489959"/>
            <a:ext cx="7540625" cy="131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3400"/>
              </a:lnSpc>
              <a:spcBef>
                <a:spcPts val="300"/>
              </a:spcBef>
              <a:defRPr sz="3000" b="1"/>
            </a:lvl1pPr>
          </a:lstStyle>
          <a:p>
            <a:r>
              <a:t>Dowód wpłaty powinien być przesłany do  OKE w Krakowie najpóźniej 30 dni przed  egzaminem.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●"/>
          <p:cNvSpPr txBox="1"/>
          <p:nvPr/>
        </p:nvSpPr>
        <p:spPr>
          <a:xfrm>
            <a:off x="495300" y="1810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123" name="Po upływie 5 lat licząc od dnia, w którym uczeń -"/>
          <p:cNvSpPr txBox="1">
            <a:spLocks noGrp="1"/>
          </p:cNvSpPr>
          <p:nvPr>
            <p:ph type="title" idx="4294967295"/>
          </p:nvPr>
        </p:nvSpPr>
        <p:spPr>
          <a:xfrm>
            <a:off x="838200" y="1727200"/>
            <a:ext cx="7478713" cy="39052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spcBef>
                <a:spcPts val="100"/>
              </a:spcBef>
              <a:tabLst>
                <a:tab pos="558800" algn="l"/>
                <a:tab pos="1854200" algn="l"/>
                <a:tab pos="2197100" algn="l"/>
                <a:tab pos="2705100" algn="l"/>
                <a:tab pos="3644900" algn="l"/>
                <a:tab pos="4152900" algn="l"/>
                <a:tab pos="4991100" algn="l"/>
                <a:tab pos="5372100" algn="l"/>
                <a:tab pos="6464300" algn="l"/>
              </a:tabLst>
              <a:defRPr sz="24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	upływie	5	lat	</a:t>
            </a:r>
            <a:r>
              <a:rPr b="0" u="none"/>
              <a:t>licząc	od	dnia,	w	którym	uczeń -</a:t>
            </a:r>
          </a:p>
        </p:txBody>
      </p:sp>
      <p:sp>
        <p:nvSpPr>
          <p:cNvPr id="124" name="po raz pierwszy przystąpił do egzaminu i nie  uzyskał z jednej części egzaminu wymaganej do zdania  liczby punktów lub którego część pisemna lub praktyczna  została unieważniona, bądź nie przystąpił do części  pisemnej lub części praktycznej egzaminu w  wyznaczonym terminie –…"/>
          <p:cNvSpPr txBox="1"/>
          <p:nvPr/>
        </p:nvSpPr>
        <p:spPr>
          <a:xfrm>
            <a:off x="833437" y="2115819"/>
            <a:ext cx="7756526" cy="213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01600"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t>po	raz	pierwszy	przystąpił	do	egzaminu	i nie  uzyskał z jednej części egzaminu wymaganej do zdania  liczby punktów lub którego część pisemna lub praktyczna  została unieważniona, bądź nie przystąpił do części  pisemnej lub części praktycznej egzaminu w  wyznaczonym terminie –</a:t>
            </a:r>
          </a:p>
          <a:p>
            <a:pPr indent="101600">
              <a:lnSpc>
                <a:spcPts val="2700"/>
              </a:lnSpc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 b="1" u="sng"/>
            </a:pPr>
            <a:r>
              <a:t> przystępuje do egzaminu w pełnym zakresie.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ostokąt"/>
          <p:cNvSpPr/>
          <p:nvPr/>
        </p:nvSpPr>
        <p:spPr>
          <a:xfrm>
            <a:off x="-1" y="123825"/>
            <a:ext cx="9144002" cy="66103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gzamin zawodowy składa się z  części pisemnej i praktycznej."/>
          <p:cNvSpPr txBox="1">
            <a:spLocks noGrp="1"/>
          </p:cNvSpPr>
          <p:nvPr>
            <p:ph type="title" idx="4294967295"/>
          </p:nvPr>
        </p:nvSpPr>
        <p:spPr>
          <a:xfrm>
            <a:off x="1104900" y="393700"/>
            <a:ext cx="6600825" cy="12176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900"/>
              </a:lnSpc>
              <a:spcBef>
                <a:spcPts val="300"/>
              </a:spcBef>
              <a:defRPr sz="3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Egzamin zawodowy składa się z  części pisemnej i praktycznej.</a:t>
            </a:r>
          </a:p>
        </p:txBody>
      </p:sp>
      <p:sp>
        <p:nvSpPr>
          <p:cNvPr id="129" name="●"/>
          <p:cNvSpPr txBox="1"/>
          <p:nvPr/>
        </p:nvSpPr>
        <p:spPr>
          <a:xfrm>
            <a:off x="508000" y="2915284"/>
            <a:ext cx="1285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130" name="1.  Część pisemna jest przeprowadzana w formie testu  pisemnego…"/>
          <p:cNvSpPr txBox="1"/>
          <p:nvPr/>
        </p:nvSpPr>
        <p:spPr>
          <a:xfrm>
            <a:off x="495300" y="2057399"/>
            <a:ext cx="7823200" cy="155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dirty="0"/>
              <a:t>1.		</a:t>
            </a:r>
            <a:r>
              <a:rPr sz="2400" b="1" dirty="0" err="1">
                <a:solidFill>
                  <a:srgbClr val="000000"/>
                </a:solidFill>
              </a:rPr>
              <a:t>Część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pisemna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jest </a:t>
            </a:r>
            <a:r>
              <a:rPr sz="2400" dirty="0" err="1">
                <a:solidFill>
                  <a:srgbClr val="000000"/>
                </a:solidFill>
              </a:rPr>
              <a:t>przeprowadzana</a:t>
            </a:r>
            <a:r>
              <a:rPr sz="2400" dirty="0">
                <a:solidFill>
                  <a:srgbClr val="000000"/>
                </a:solidFill>
              </a:rPr>
              <a:t> w </a:t>
            </a:r>
            <a:r>
              <a:rPr sz="2400" dirty="0" err="1">
                <a:solidFill>
                  <a:srgbClr val="000000"/>
                </a:solidFill>
              </a:rPr>
              <a:t>formie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testu</a:t>
            </a:r>
            <a:r>
              <a:rPr sz="2400" dirty="0">
                <a:solidFill>
                  <a:srgbClr val="000000"/>
                </a:solidFill>
              </a:rPr>
              <a:t>  </a:t>
            </a:r>
            <a:r>
              <a:rPr sz="2400" dirty="0" err="1">
                <a:solidFill>
                  <a:srgbClr val="000000"/>
                </a:solidFill>
              </a:rPr>
              <a:t>pisemnego</a:t>
            </a:r>
            <a:endParaRPr sz="2400" dirty="0">
              <a:solidFill>
                <a:srgbClr val="000000"/>
              </a:solidFill>
            </a:endParaRPr>
          </a:p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sz="2400" dirty="0">
                <a:solidFill>
                  <a:srgbClr val="000000"/>
                </a:solidFill>
              </a:rPr>
              <a:t>       </a:t>
            </a:r>
            <a:r>
              <a:rPr dirty="0"/>
              <a:t>z </a:t>
            </a:r>
            <a:r>
              <a:rPr dirty="0" err="1"/>
              <a:t>wykorzystaniem</a:t>
            </a:r>
            <a:r>
              <a:rPr dirty="0"/>
              <a:t> </a:t>
            </a:r>
            <a:r>
              <a:rPr dirty="0" err="1" smtClean="0"/>
              <a:t>elektronicznego</a:t>
            </a:r>
            <a:r>
              <a:rPr lang="pl-PL" dirty="0" smtClean="0"/>
              <a:t> sytemu</a:t>
            </a:r>
            <a:r>
              <a:rPr dirty="0" smtClean="0"/>
              <a:t>  </a:t>
            </a:r>
            <a:r>
              <a:rPr dirty="0"/>
              <a:t>- </a:t>
            </a:r>
            <a:r>
              <a:rPr b="1" dirty="0">
                <a:solidFill>
                  <a:srgbClr val="18B357"/>
                </a:solidFill>
              </a:rPr>
              <a:t>KWALIFIKACJE TRZYLITEROWE</a:t>
            </a:r>
          </a:p>
        </p:txBody>
      </p:sp>
      <p:sp>
        <p:nvSpPr>
          <p:cNvPr id="131" name="lub"/>
          <p:cNvSpPr txBox="1"/>
          <p:nvPr/>
        </p:nvSpPr>
        <p:spPr>
          <a:xfrm>
            <a:off x="508000" y="3276600"/>
            <a:ext cx="406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400"/>
            </a:lvl1pPr>
          </a:lstStyle>
          <a:p>
            <a:r>
              <a:t>lub</a:t>
            </a:r>
          </a:p>
        </p:txBody>
      </p:sp>
      <p:sp>
        <p:nvSpPr>
          <p:cNvPr id="132" name="●"/>
          <p:cNvSpPr txBox="1"/>
          <p:nvPr/>
        </p:nvSpPr>
        <p:spPr>
          <a:xfrm>
            <a:off x="508000" y="3753484"/>
            <a:ext cx="1285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133" name="z wykorzystaniem wydrukowanych arkuszy i kart  odpowiedzi - KWALIFIKACJE JEDNO I DWULITEROWE"/>
          <p:cNvSpPr txBox="1"/>
          <p:nvPr/>
        </p:nvSpPr>
        <p:spPr>
          <a:xfrm>
            <a:off x="1104900" y="3716018"/>
            <a:ext cx="656431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200"/>
              </a:spcBef>
              <a:defRPr sz="2400"/>
            </a:pPr>
            <a:r>
              <a:t>z wykorzystaniem wydrukowanych arkuszy i kart  odpowiedzi - </a:t>
            </a:r>
            <a:r>
              <a:rPr b="1">
                <a:solidFill>
                  <a:srgbClr val="FE837B"/>
                </a:solidFill>
              </a:rPr>
              <a:t>KWALIFIKACJE JEDNO I DWULITEROWE</a:t>
            </a:r>
          </a:p>
        </p:txBody>
      </p:sp>
      <p:sp>
        <p:nvSpPr>
          <p:cNvPr id="134" name="2. Część praktyczna jest przeprowadzana w formie testu  praktycznego"/>
          <p:cNvSpPr txBox="1"/>
          <p:nvPr/>
        </p:nvSpPr>
        <p:spPr>
          <a:xfrm>
            <a:off x="495300" y="4935218"/>
            <a:ext cx="78025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t>2. Część praktyczna </a:t>
            </a:r>
            <a:r>
              <a:rPr b="0"/>
              <a:t>jest przeprowadzana w formie testu  praktycznego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arunki zdania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431799"/>
            <a:ext cx="6061075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37592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Warunki zdania	egzaminu</a:t>
            </a:r>
          </a:p>
        </p:txBody>
      </p:sp>
      <p:sp>
        <p:nvSpPr>
          <p:cNvPr id="137" name="Zdający zdał egzamin potwierdzający kwalifikację w danym  zawodzie, jeżeli uzyskał:"/>
          <p:cNvSpPr txBox="1"/>
          <p:nvPr/>
        </p:nvSpPr>
        <p:spPr>
          <a:xfrm>
            <a:off x="495300" y="1760219"/>
            <a:ext cx="80057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302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Zdający zdał egzamin potwierdzający kwalifikację w danym  zawodzie, jeżeli uzyskał:</a:t>
            </a:r>
          </a:p>
        </p:txBody>
      </p:sp>
      <p:sp>
        <p:nvSpPr>
          <p:cNvPr id="138" name="●"/>
          <p:cNvSpPr txBox="1"/>
          <p:nvPr/>
        </p:nvSpPr>
        <p:spPr>
          <a:xfrm>
            <a:off x="495300" y="3029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t>●</a:t>
            </a:r>
          </a:p>
        </p:txBody>
      </p:sp>
      <p:sp>
        <p:nvSpPr>
          <p:cNvPr id="139" name="z części pisemnej – co najmniej 50% punktów  możliwych do uzyskania…"/>
          <p:cNvSpPr txBox="1"/>
          <p:nvPr/>
        </p:nvSpPr>
        <p:spPr>
          <a:xfrm>
            <a:off x="495300" y="2979420"/>
            <a:ext cx="69754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56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t>z części pisemnej – co najmniej 50% punktów  możliwych do uzyskania</a:t>
            </a:r>
          </a:p>
          <a:p>
            <a:pPr indent="355600">
              <a:spcBef>
                <a:spcPts val="300"/>
              </a:spcBef>
              <a:defRPr sz="2400"/>
            </a:pPr>
            <a:r>
              <a:t>oraz</a:t>
            </a:r>
          </a:p>
        </p:txBody>
      </p:sp>
      <p:sp>
        <p:nvSpPr>
          <p:cNvPr id="140" name="●"/>
          <p:cNvSpPr txBox="1"/>
          <p:nvPr/>
        </p:nvSpPr>
        <p:spPr>
          <a:xfrm>
            <a:off x="495300" y="4667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t>●</a:t>
            </a:r>
          </a:p>
        </p:txBody>
      </p:sp>
      <p:sp>
        <p:nvSpPr>
          <p:cNvPr id="141" name="z części praktycznej – co najmniej 75% punktów  możliwych do uzyskania"/>
          <p:cNvSpPr txBox="1"/>
          <p:nvPr/>
        </p:nvSpPr>
        <p:spPr>
          <a:xfrm>
            <a:off x="838200" y="4617718"/>
            <a:ext cx="6988175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 b="1"/>
            </a:lvl1pPr>
          </a:lstStyle>
          <a:p>
            <a:r>
              <a:t>z części praktycznej – co najmniej 75% punktów  możliwych do uzyskania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ZĘŚĆ PISEMNA EGZAMINU"/>
          <p:cNvSpPr txBox="1"/>
          <p:nvPr/>
        </p:nvSpPr>
        <p:spPr>
          <a:xfrm>
            <a:off x="2026919" y="1905000"/>
            <a:ext cx="5013962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/>
            </a:lvl1pPr>
          </a:lstStyle>
          <a:p>
            <a:r>
              <a:t>CZĘŚĆ PISEMNA EGZAMINU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zęść pisemna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761999"/>
            <a:ext cx="6026150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574800" algn="l"/>
                <a:tab pos="37211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Część	pisemna	egzaminu</a:t>
            </a:r>
          </a:p>
        </p:txBody>
      </p:sp>
      <p:sp>
        <p:nvSpPr>
          <p:cNvPr id="146" name="zawodowego trwa 60 minut…"/>
          <p:cNvSpPr txBox="1"/>
          <p:nvPr/>
        </p:nvSpPr>
        <p:spPr>
          <a:xfrm>
            <a:off x="495300" y="1280160"/>
            <a:ext cx="7580313" cy="279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2387" indent="301625">
              <a:tabLst>
                <a:tab pos="3568700" algn="l"/>
              </a:tabLst>
              <a:defRPr sz="3900" b="1"/>
            </a:pPr>
            <a:r>
              <a:rPr dirty="0" err="1"/>
              <a:t>zawodowego</a:t>
            </a:r>
            <a:r>
              <a:rPr dirty="0"/>
              <a:t>	</a:t>
            </a:r>
            <a:r>
              <a:rPr sz="2800" b="0" dirty="0" err="1"/>
              <a:t>trwa</a:t>
            </a:r>
            <a:r>
              <a:rPr sz="2800" b="0" dirty="0"/>
              <a:t> 60 </a:t>
            </a:r>
            <a:r>
              <a:rPr sz="2800" b="0" dirty="0" err="1"/>
              <a:t>minut</a:t>
            </a:r>
            <a:r>
              <a:rPr sz="2800" b="0" dirty="0"/>
              <a:t> </a:t>
            </a:r>
            <a:endParaRPr sz="2800" dirty="0"/>
          </a:p>
          <a:p>
            <a:pPr marL="52387" indent="301625">
              <a:tabLst>
                <a:tab pos="3568700" algn="l"/>
              </a:tabLst>
              <a:defRPr sz="3500"/>
            </a:pPr>
            <a:r>
              <a:rPr sz="2800" dirty="0" err="1"/>
              <a:t>odbędzie</a:t>
            </a:r>
            <a:r>
              <a:rPr sz="2800" dirty="0"/>
              <a:t> </a:t>
            </a:r>
            <a:r>
              <a:rPr sz="2800" dirty="0" err="1"/>
              <a:t>się</a:t>
            </a:r>
            <a:r>
              <a:rPr sz="2800" dirty="0"/>
              <a:t>:</a:t>
            </a:r>
          </a:p>
          <a:p>
            <a:pPr marL="280736" indent="-280736">
              <a:buSzPct val="100000"/>
              <a:buChar char="-"/>
              <a:tabLst>
                <a:tab pos="3568700" algn="l"/>
              </a:tabLst>
              <a:defRPr sz="3500"/>
            </a:pPr>
            <a:r>
              <a:rPr sz="2800" dirty="0" smtClean="0">
                <a:solidFill>
                  <a:srgbClr val="FE837B"/>
                </a:solidFill>
              </a:rPr>
              <a:t>22 </a:t>
            </a:r>
            <a:r>
              <a:rPr sz="2800" dirty="0" err="1">
                <a:solidFill>
                  <a:srgbClr val="FE837B"/>
                </a:solidFill>
              </a:rPr>
              <a:t>czerwca</a:t>
            </a:r>
            <a:r>
              <a:rPr sz="2800" dirty="0">
                <a:solidFill>
                  <a:srgbClr val="FE837B"/>
                </a:solidFill>
              </a:rPr>
              <a:t> </a:t>
            </a:r>
            <a:r>
              <a:rPr sz="2800" dirty="0"/>
              <a:t> - </a:t>
            </a:r>
            <a:r>
              <a:rPr sz="2500" b="1" dirty="0">
                <a:solidFill>
                  <a:srgbClr val="FE837B"/>
                </a:solidFill>
              </a:rPr>
              <a:t>KWALIFIKACJE JEDNO I DWULITEROWE</a:t>
            </a:r>
            <a:endParaRPr sz="2500" b="1" dirty="0"/>
          </a:p>
          <a:p>
            <a:pPr marL="52387" indent="301625">
              <a:spcBef>
                <a:spcPts val="100"/>
              </a:spcBef>
              <a:tabLst>
                <a:tab pos="3568700" algn="l"/>
              </a:tabLst>
              <a:defRPr sz="2800"/>
            </a:pPr>
            <a:r>
              <a:rPr dirty="0" err="1"/>
              <a:t>godz</a:t>
            </a:r>
            <a:r>
              <a:rPr dirty="0"/>
              <a:t>. </a:t>
            </a:r>
            <a:r>
              <a:rPr b="1" dirty="0"/>
              <a:t>10:00</a:t>
            </a:r>
          </a:p>
          <a:p>
            <a:pPr marL="52387" indent="301625">
              <a:spcBef>
                <a:spcPts val="100"/>
              </a:spcBef>
              <a:tabLst>
                <a:tab pos="3568700" algn="l"/>
              </a:tabLst>
              <a:defRPr sz="2800"/>
            </a:pPr>
            <a:r>
              <a:rPr dirty="0" err="1"/>
              <a:t>godz</a:t>
            </a:r>
            <a:r>
              <a:rPr dirty="0"/>
              <a:t>. </a:t>
            </a:r>
            <a:r>
              <a:rPr b="1" dirty="0"/>
              <a:t>12:00</a:t>
            </a:r>
          </a:p>
          <a:p>
            <a:pPr marL="52387" indent="301625">
              <a:spcBef>
                <a:spcPts val="100"/>
              </a:spcBef>
              <a:tabLst>
                <a:tab pos="3568700" algn="l"/>
              </a:tabLst>
              <a:defRPr sz="2800"/>
            </a:pPr>
            <a:r>
              <a:rPr dirty="0" err="1"/>
              <a:t>godz</a:t>
            </a:r>
            <a:r>
              <a:rPr dirty="0"/>
              <a:t>. </a:t>
            </a:r>
            <a:r>
              <a:rPr b="1" dirty="0"/>
              <a:t>14:00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rganizacja części pisemnej"/>
          <p:cNvSpPr txBox="1">
            <a:spLocks noGrp="1"/>
          </p:cNvSpPr>
          <p:nvPr>
            <p:ph type="title" idx="4294967295"/>
          </p:nvPr>
        </p:nvSpPr>
        <p:spPr>
          <a:xfrm>
            <a:off x="495300" y="482599"/>
            <a:ext cx="6743700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29464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Organizacja	części pisemnej</a:t>
            </a:r>
          </a:p>
        </p:txBody>
      </p:sp>
      <p:sp>
        <p:nvSpPr>
          <p:cNvPr id="149" name="W dniu egzaminu zdający zgłoszą się do szkoły co najmniej 30 - 40 minut przed wyznaczoną godziną egzaminu…"/>
          <p:cNvSpPr txBox="1"/>
          <p:nvPr/>
        </p:nvSpPr>
        <p:spPr>
          <a:xfrm>
            <a:off x="533400" y="1508125"/>
            <a:ext cx="8128000" cy="4766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t>W dniu egzaminu zdający zgłoszą się do szkoły co najmniej </a:t>
            </a:r>
            <a:r>
              <a:rPr b="1"/>
              <a:t>30 - 40 minut </a:t>
            </a:r>
            <a:r>
              <a:t>przed wyznaczoną godziną egzaminu</a:t>
            </a:r>
          </a:p>
          <a:p>
            <a:pPr marL="304800" indent="-292100">
              <a:lnSpc>
                <a:spcPts val="2200"/>
              </a:lnSpc>
              <a:spcBef>
                <a:spcPts val="400"/>
              </a:spcBef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Zdający w SN, SS przychodzą co najmniej 40 minut przed egzaminem</a:t>
            </a:r>
          </a:p>
          <a:p>
            <a:pPr marL="304800" indent="-292100">
              <a:lnSpc>
                <a:spcPts val="2200"/>
              </a:lnSpc>
              <a:spcBef>
                <a:spcPts val="400"/>
              </a:spcBef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</a:defRPr>
            </a:pPr>
            <a:r>
              <a:t>Zdający nie powinni wnosić na teren szkoły zbędnych rzeczy, telefonów komórkowych, maskotek</a:t>
            </a:r>
            <a:r>
              <a:rPr>
                <a:solidFill>
                  <a:srgbClr val="002060"/>
                </a:solidFill>
              </a:rPr>
              <a:t>. </a:t>
            </a:r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Czekając na wejście do sali, zdający zachowują  odpowiedni odstęp (co najmniej1,5 m) oraz mają zakryte usta i nos. </a:t>
            </a:r>
          </a:p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t>K</a:t>
            </a:r>
            <a:r>
              <a:rPr>
                <a:latin typeface="Carlito"/>
                <a:ea typeface="Carlito"/>
                <a:cs typeface="Carlito"/>
                <a:sym typeface="Carlito"/>
              </a:rPr>
              <a:t>ażdy  zdający powinien mieć:</a:t>
            </a:r>
          </a:p>
          <a:p>
            <a:pPr marL="304800" indent="-292100">
              <a:lnSpc>
                <a:spcPts val="2300"/>
              </a:lnSpc>
              <a:spcBef>
                <a:spcPts val="600"/>
              </a:spcBef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t>-   </a:t>
            </a:r>
            <a:r>
              <a:rPr b="1" u="sng"/>
              <a:t>dokument tożsamości wraz ze zdjęciem</a:t>
            </a:r>
          </a:p>
          <a:p>
            <a:pPr marL="317500" indent="-304800"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t>długopis (pióro) z czarnym tuszem</a:t>
            </a:r>
            <a:r>
              <a:rPr u="none"/>
              <a:t> </a:t>
            </a:r>
            <a:r>
              <a:rPr b="0" u="none"/>
              <a:t>oraz może mieć</a:t>
            </a:r>
          </a:p>
          <a:p>
            <a:pPr marL="317500" indent="-304800">
              <a:lnSpc>
                <a:spcPts val="2400"/>
              </a:lnSpc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t>kalkulator prosty.</a:t>
            </a:r>
          </a:p>
          <a:p>
            <a:pPr marL="304800" indent="-292100" algn="just">
              <a:lnSpc>
                <a:spcPts val="24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Na egzaminie każdy zdający korzysta z własnych przyborów</a:t>
            </a:r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piśmienniczych, kalkulatora itd. </a:t>
            </a:r>
            <a:r>
              <a:rPr sz="2200"/>
              <a:t>Zdający nie mogą pożyczać przyborów od  innych zdających</a:t>
            </a:r>
            <a:r>
              <a:rPr sz="2200" u="sng">
                <a:solidFill>
                  <a:srgbClr val="FE837B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k. 30 - 4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495300" y="481012"/>
            <a:ext cx="7458075" cy="560389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5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Ok. 30 - 40 minut przed egzaminem</a:t>
            </a:r>
          </a:p>
        </p:txBody>
      </p:sp>
      <p:sp>
        <p:nvSpPr>
          <p:cNvPr id="152" name="Prostokąt"/>
          <p:cNvSpPr/>
          <p:nvPr/>
        </p:nvSpPr>
        <p:spPr>
          <a:xfrm>
            <a:off x="1346200" y="2387600"/>
            <a:ext cx="3543300" cy="330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Przewodniczący ZN lub wyznaczony przez niego członek  ZN, przed salą egzaminacyjną:…"/>
          <p:cNvSpPr txBox="1"/>
          <p:nvPr/>
        </p:nvSpPr>
        <p:spPr>
          <a:xfrm>
            <a:off x="711200" y="1976119"/>
            <a:ext cx="7810500" cy="243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lnSpc>
                <a:spcPts val="2800"/>
              </a:lnSpc>
              <a:spcBef>
                <a:spcPts val="200"/>
              </a:spcBef>
              <a:defRPr sz="2400"/>
            </a:pPr>
            <a:r>
              <a:t>Przewodniczący ZN lub wyznaczony przez niego członek  ZN, przed salą egzaminacyjną:</a:t>
            </a:r>
          </a:p>
          <a:p>
            <a:pPr marL="50800">
              <a:spcBef>
                <a:spcPts val="1000"/>
              </a:spcBef>
              <a:buClr>
                <a:srgbClr val="669999"/>
              </a:buClr>
              <a:buSzPct val="65000"/>
              <a:buChar char="●"/>
              <a:defRPr sz="2400"/>
            </a:pPr>
            <a:r>
              <a:t>przypomina o zakazie wnoszenia i korzystania z:</a:t>
            </a:r>
          </a:p>
          <a:p>
            <a:pPr marL="495300" lvl="1" indent="-190500">
              <a:spcBef>
                <a:spcPts val="500"/>
              </a:spcBef>
              <a:buClr>
                <a:srgbClr val="CCCC00"/>
              </a:buClr>
              <a:buSzPct val="69000"/>
              <a:buChar char="●"/>
              <a:defRPr sz="2400"/>
            </a:pPr>
            <a:r>
              <a:t>urządzeń telekomunikacyjnych</a:t>
            </a:r>
          </a:p>
          <a:p>
            <a:pPr marL="495300" lvl="1" indent="-190500">
              <a:lnSpc>
                <a:spcPts val="2800"/>
              </a:lnSpc>
              <a:spcBef>
                <a:spcPts val="600"/>
              </a:spcBef>
              <a:buClr>
                <a:srgbClr val="CCCC00"/>
              </a:buClr>
              <a:buSzPct val="69000"/>
              <a:buFont typeface="Arial"/>
              <a:buChar char="●"/>
              <a:defRPr sz="2400"/>
            </a:pPr>
            <a:r>
              <a:t>materiałów / przyborów, które nie zostały wymienione  w informacji dyrektora CKE</a:t>
            </a:r>
          </a:p>
        </p:txBody>
      </p:sp>
      <p:grpSp>
        <p:nvGrpSpPr>
          <p:cNvPr id="156" name="Grupuj"/>
          <p:cNvGrpSpPr/>
          <p:nvPr/>
        </p:nvGrpSpPr>
        <p:grpSpPr>
          <a:xfrm>
            <a:off x="6897687" y="4860925"/>
            <a:ext cx="417198" cy="806450"/>
            <a:chOff x="0" y="0"/>
            <a:chExt cx="417196" cy="806449"/>
          </a:xfrm>
        </p:grpSpPr>
        <p:sp>
          <p:nvSpPr>
            <p:cNvPr id="154" name="Prostokąt"/>
            <p:cNvSpPr/>
            <p:nvPr/>
          </p:nvSpPr>
          <p:spPr>
            <a:xfrm>
              <a:off x="0" y="0"/>
              <a:ext cx="396575" cy="806450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Prostokąt"/>
            <p:cNvSpPr/>
            <p:nvPr/>
          </p:nvSpPr>
          <p:spPr>
            <a:xfrm>
              <a:off x="302983" y="371474"/>
              <a:ext cx="114214" cy="190501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9" name="Grupuj"/>
          <p:cNvGrpSpPr/>
          <p:nvPr/>
        </p:nvGrpSpPr>
        <p:grpSpPr>
          <a:xfrm>
            <a:off x="7766050" y="5322887"/>
            <a:ext cx="394971" cy="806452"/>
            <a:chOff x="0" y="0"/>
            <a:chExt cx="394970" cy="806450"/>
          </a:xfrm>
        </p:grpSpPr>
        <p:sp>
          <p:nvSpPr>
            <p:cNvPr id="157" name="Prostokąt"/>
            <p:cNvSpPr/>
            <p:nvPr/>
          </p:nvSpPr>
          <p:spPr>
            <a:xfrm>
              <a:off x="0" y="0"/>
              <a:ext cx="394971" cy="80645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Prostokąt"/>
            <p:cNvSpPr/>
            <p:nvPr/>
          </p:nvSpPr>
          <p:spPr>
            <a:xfrm>
              <a:off x="235549" y="379412"/>
              <a:ext cx="101520" cy="19050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0" name="Z…"/>
          <p:cNvSpPr txBox="1"/>
          <p:nvPr/>
        </p:nvSpPr>
        <p:spPr>
          <a:xfrm>
            <a:off x="7188200" y="5168900"/>
            <a:ext cx="96520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/>
            </a:pPr>
            <a:r>
              <a:t>Z</a:t>
            </a:r>
          </a:p>
          <a:p>
            <a:pPr indent="12700" algn="r">
              <a:spcBef>
                <a:spcPts val="1500"/>
              </a:spcBef>
              <a:defRPr b="1"/>
            </a:pPr>
            <a:r>
              <a:t>Z</a:t>
            </a:r>
          </a:p>
        </p:txBody>
      </p:sp>
      <p:sp>
        <p:nvSpPr>
          <p:cNvPr id="161" name="18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18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k. 3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673100" y="825499"/>
            <a:ext cx="7292975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6256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Ok. 30	minut przed egzaminem</a:t>
            </a:r>
          </a:p>
        </p:txBody>
      </p:sp>
      <p:sp>
        <p:nvSpPr>
          <p:cNvPr id="164" name="PZN sprawdza tożsamość zdających i przekazuje im naklejki. Podczas wpuszczania uczniów do sali egzaminacyjnej członek  zespołu nadzorującego może poprosić zdającego o chwilowe  odsłonięcie twarzy w celu zweryﬁkowania jego tożsamości  (konieczne jest wówczas zachowanie co najmniej 1,5-metrowego  odstępu).…"/>
          <p:cNvSpPr txBox="1"/>
          <p:nvPr/>
        </p:nvSpPr>
        <p:spPr>
          <a:xfrm>
            <a:off x="152400" y="1775460"/>
            <a:ext cx="8077200" cy="361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100">
              <a:lnSpc>
                <a:spcPct val="101000"/>
              </a:lnSpc>
              <a:buClr>
                <a:srgbClr val="669999"/>
              </a:buClr>
              <a:buSzPct val="69000"/>
              <a:buChar char="●"/>
              <a:tabLst>
                <a:tab pos="241300" algn="l"/>
                <a:tab pos="4699000" algn="l"/>
                <a:tab pos="4940300" algn="l"/>
              </a:tabLst>
              <a:defRPr sz="2400"/>
            </a:pPr>
            <a:r>
              <a:t> PZN sprawdza tożsamość zdających i przekazuje im naklejki. Podczas wpuszczania uczniów do sali egzaminacyjnej członek  zespołu nadzorującego może poprosić zdającego o chwilowe  odsłonięcie twarzy w celu zweryﬁkowania jego tożsamości  (konieczne jest wówczas zachowanie co najmniej 1,5-metrowego  odstępu).</a:t>
            </a:r>
            <a:endParaRPr>
              <a:solidFill>
                <a:srgbClr val="FF0000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marL="38100">
              <a:spcBef>
                <a:spcPts val="1100"/>
              </a:spcBef>
              <a:buClr>
                <a:srgbClr val="669999"/>
              </a:buClr>
              <a:buSzPct val="69000"/>
              <a:buChar char="●"/>
              <a:tabLst>
                <a:tab pos="241300" algn="l"/>
                <a:tab pos="4699000" algn="l"/>
                <a:tab pos="4940300" algn="l"/>
              </a:tabLst>
              <a:defRPr sz="2400"/>
            </a:pPr>
            <a:r>
              <a:t> PZN losuje miejsca dla zdających</a:t>
            </a:r>
          </a:p>
          <a:p>
            <a:pPr marL="38100">
              <a:spcBef>
                <a:spcPts val="1100"/>
              </a:spcBef>
              <a:buClr>
                <a:srgbClr val="669999"/>
              </a:buClr>
              <a:buSzPct val="69000"/>
              <a:buChar char="●"/>
              <a:tabLst>
                <a:tab pos="241300" algn="l"/>
                <a:tab pos="4699000" algn="l"/>
                <a:tab pos="4940300" algn="l"/>
              </a:tabLst>
              <a:defRPr sz="2400"/>
            </a:pPr>
            <a:r>
              <a:t> zdający potwierdza obecność podpisem w wykazie  zdających z użyciem własnego długopisu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kładanie deklaracji przystąpienia  do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ct val="114000"/>
              </a:lnSpc>
              <a:spcBef>
                <a:spcPts val="100"/>
              </a:spcBef>
              <a:def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Składanie deklaracji przystąpienia  do egzaminu</a:t>
            </a:r>
          </a:p>
        </p:txBody>
      </p:sp>
      <p:sp>
        <p:nvSpPr>
          <p:cNvPr id="83" name="Do egzaminu może przystąpić:…"/>
          <p:cNvSpPr txBox="1"/>
          <p:nvPr/>
        </p:nvSpPr>
        <p:spPr>
          <a:xfrm>
            <a:off x="508000" y="1803400"/>
            <a:ext cx="7497763" cy="431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400"/>
            </a:pPr>
            <a:r>
              <a:t>Do egzaminu może przystąpić:</a:t>
            </a:r>
          </a:p>
          <a:p>
            <a:pPr marL="185737" indent="-173037">
              <a:tabLst>
                <a:tab pos="190500" algn="l"/>
              </a:tabLst>
              <a:defRPr sz="2300"/>
            </a:pPr>
            <a:endParaRPr/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t>uczeń szkoły,</a:t>
            </a:r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t>absolwent szkoły,</a:t>
            </a:r>
          </a:p>
          <a:p>
            <a:pPr marL="198437" indent="-185737">
              <a:lnSpc>
                <a:spcPts val="2800"/>
              </a:lnSpc>
              <a:buSzPct val="100000"/>
              <a:buChar char="-"/>
              <a:tabLst>
                <a:tab pos="190500" algn="l"/>
              </a:tabLst>
              <a:defRPr sz="2400"/>
            </a:pPr>
            <a:r>
              <a:t>absolwent kwalifikacyjnego kursu zawodowego.</a:t>
            </a:r>
          </a:p>
          <a:p>
            <a:pPr marL="198437" indent="-185737">
              <a:lnSpc>
                <a:spcPts val="2800"/>
              </a:lnSpc>
              <a:spcBef>
                <a:spcPts val="100"/>
              </a:spcBef>
              <a:buSzPct val="100000"/>
              <a:buChar char="-"/>
              <a:tabLst>
                <a:tab pos="190500" algn="l"/>
              </a:tabLst>
              <a:defRPr sz="2400"/>
            </a:pPr>
            <a:r>
              <a:t>osoba dorosła będąca uczestnikiem praktycznej nauki  zawodu dorosłych lub przyuczenia do pracy dorosłych</a:t>
            </a:r>
          </a:p>
          <a:p>
            <a:pPr marL="185737" indent="-173037">
              <a:lnSpc>
                <a:spcPts val="2800"/>
              </a:lnSpc>
              <a:tabLst>
                <a:tab pos="190500" algn="l"/>
              </a:tabLst>
              <a:defRPr sz="2400"/>
            </a:pPr>
            <a:r>
              <a:t>-osoba przystępująca do eksternistycznego egzaminu  zawodowego</a:t>
            </a:r>
          </a:p>
          <a:p>
            <a:pPr marL="185737" indent="-173037">
              <a:tabLst>
                <a:tab pos="190500" algn="l"/>
              </a:tabLst>
              <a:defRPr sz="2400"/>
            </a:pPr>
            <a:endParaRPr/>
          </a:p>
          <a:p>
            <a:pPr marL="198437" indent="-185737">
              <a:lnSpc>
                <a:spcPts val="2800"/>
              </a:lnSpc>
              <a:buSzPct val="96000"/>
              <a:buChar char="•"/>
              <a:tabLst>
                <a:tab pos="190500" algn="l"/>
              </a:tabLst>
              <a:defRPr sz="2400"/>
            </a:pPr>
            <a:r>
              <a:t>Jeśli osoba nie posiada żadnego z  wymienionych statusów nie może przystępować  do egzaminu.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ostokąt"/>
          <p:cNvSpPr/>
          <p:nvPr/>
        </p:nvSpPr>
        <p:spPr>
          <a:xfrm>
            <a:off x="1084262" y="2298700"/>
            <a:ext cx="1039813" cy="43164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Prostokąt"/>
          <p:cNvSpPr/>
          <p:nvPr/>
        </p:nvSpPr>
        <p:spPr>
          <a:xfrm>
            <a:off x="528637" y="1374774"/>
            <a:ext cx="390526" cy="688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Prostokąt"/>
          <p:cNvSpPr/>
          <p:nvPr/>
        </p:nvSpPr>
        <p:spPr>
          <a:xfrm>
            <a:off x="339725" y="2606675"/>
            <a:ext cx="993775" cy="122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Ok. 20 minut przed egzaminem…"/>
          <p:cNvSpPr txBox="1">
            <a:spLocks noGrp="1"/>
          </p:cNvSpPr>
          <p:nvPr>
            <p:ph type="title" idx="4294967295"/>
          </p:nvPr>
        </p:nvSpPr>
        <p:spPr>
          <a:xfrm>
            <a:off x="495300" y="339724"/>
            <a:ext cx="7292975" cy="122555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9398" defTabSz="676655">
              <a:tabLst>
                <a:tab pos="1193800" algn="l"/>
              </a:tabLst>
              <a:defRPr sz="2886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Ok. 20 </a:t>
            </a:r>
            <a:r>
              <a:rPr dirty="0" err="1"/>
              <a:t>minut</a:t>
            </a:r>
            <a:r>
              <a:rPr dirty="0"/>
              <a:t> </a:t>
            </a:r>
            <a:r>
              <a:rPr dirty="0" err="1"/>
              <a:t>przed</a:t>
            </a:r>
            <a:r>
              <a:rPr dirty="0"/>
              <a:t> </a:t>
            </a:r>
            <a:r>
              <a:rPr dirty="0" err="1" smtClean="0"/>
              <a:t>egzaminem</a:t>
            </a:r>
            <a:endParaRPr dirty="0"/>
          </a:p>
        </p:txBody>
      </p:sp>
      <p:sp>
        <p:nvSpPr>
          <p:cNvPr id="170" name="Zdający zajmują wylosowane miejsca…"/>
          <p:cNvSpPr txBox="1"/>
          <p:nvPr/>
        </p:nvSpPr>
        <p:spPr>
          <a:xfrm>
            <a:off x="2311400" y="1663699"/>
            <a:ext cx="5832475" cy="289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96850" indent="-184150" algn="just">
              <a:lnSpc>
                <a:spcPts val="2800"/>
              </a:lnSpc>
              <a:spcBef>
                <a:spcPts val="100"/>
              </a:spcBef>
              <a:buClr>
                <a:srgbClr val="002060"/>
              </a:buClr>
              <a:buSzPct val="96000"/>
              <a:buChar char="●"/>
              <a:tabLst>
                <a:tab pos="190500" algn="l"/>
              </a:tabLst>
              <a:defRPr sz="2400"/>
            </a:pPr>
            <a:r>
              <a:t>Zdający zajmują wylosowane miejsca</a:t>
            </a:r>
          </a:p>
          <a:p>
            <a:pPr marL="184150" indent="-171450" algn="just">
              <a:lnSpc>
                <a:spcPts val="2800"/>
              </a:lnSpc>
              <a:spcBef>
                <a:spcPts val="100"/>
              </a:spcBef>
              <a:tabLst>
                <a:tab pos="190500" algn="l"/>
              </a:tabLst>
              <a:defRPr sz="2400"/>
            </a:pPr>
            <a:endParaRPr/>
          </a:p>
          <a:p>
            <a:pPr marL="196850" indent="-184150" algn="just">
              <a:lnSpc>
                <a:spcPts val="2800"/>
              </a:lnSpc>
              <a:spcBef>
                <a:spcPts val="100"/>
              </a:spcBef>
              <a:buClr>
                <a:srgbClr val="002060"/>
              </a:buClr>
              <a:buSzPct val="96000"/>
              <a:buChar char="●"/>
              <a:tabLst>
                <a:tab pos="190500" algn="l"/>
              </a:tabLst>
              <a:defRPr sz="2400"/>
            </a:pPr>
            <a:r>
              <a:t>PZN informuje zdających o przebiegu  egzaminu, sposobie oddawania prac i  zachowaniu rygorów bezpieczeństwa</a:t>
            </a:r>
          </a:p>
          <a:p>
            <a:pPr marL="184150" indent="-171450" algn="just">
              <a:lnSpc>
                <a:spcPts val="2800"/>
              </a:lnSpc>
              <a:spcBef>
                <a:spcPts val="100"/>
              </a:spcBef>
              <a:tabLst>
                <a:tab pos="190500" algn="l"/>
              </a:tabLst>
              <a:defRPr sz="2400"/>
            </a:pPr>
            <a:endParaRPr/>
          </a:p>
          <a:p>
            <a:pPr marL="196850" indent="-184150" algn="just">
              <a:lnSpc>
                <a:spcPts val="2800"/>
              </a:lnSpc>
              <a:buClr>
                <a:srgbClr val="002060"/>
              </a:buClr>
              <a:buSzPct val="96000"/>
              <a:buChar char="●"/>
              <a:tabLst>
                <a:tab pos="190500" algn="l"/>
              </a:tabLst>
              <a:defRPr sz="2400"/>
            </a:pPr>
            <a:r>
              <a:t>PZN wraz przedstawicielem zdających  odbiera od PZE materiały egzaminacyjne.</a:t>
            </a:r>
          </a:p>
        </p:txBody>
      </p:sp>
      <p:grpSp>
        <p:nvGrpSpPr>
          <p:cNvPr id="174" name="Grupuj"/>
          <p:cNvGrpSpPr/>
          <p:nvPr/>
        </p:nvGrpSpPr>
        <p:grpSpPr>
          <a:xfrm>
            <a:off x="1673225" y="3578224"/>
            <a:ext cx="502920" cy="568032"/>
            <a:chOff x="0" y="0"/>
            <a:chExt cx="502919" cy="568030"/>
          </a:xfrm>
        </p:grpSpPr>
        <p:sp>
          <p:nvSpPr>
            <p:cNvPr id="171" name="Prostokąt"/>
            <p:cNvSpPr/>
            <p:nvPr/>
          </p:nvSpPr>
          <p:spPr>
            <a:xfrm>
              <a:off x="0" y="0"/>
              <a:ext cx="502920" cy="56803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Prostokąt"/>
            <p:cNvSpPr/>
            <p:nvPr/>
          </p:nvSpPr>
          <p:spPr>
            <a:xfrm>
              <a:off x="68218" y="48203"/>
              <a:ext cx="366482" cy="43166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Prostokąt"/>
            <p:cNvSpPr/>
            <p:nvPr/>
          </p:nvSpPr>
          <p:spPr>
            <a:xfrm>
              <a:off x="68218" y="48203"/>
              <a:ext cx="366482" cy="43165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5" name="Sal"/>
          <p:cNvSpPr txBox="1"/>
          <p:nvPr/>
        </p:nvSpPr>
        <p:spPr>
          <a:xfrm>
            <a:off x="1741487" y="3657600"/>
            <a:ext cx="366713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4925">
              <a:spcBef>
                <a:spcPts val="200"/>
              </a:spcBef>
              <a:defRPr sz="1200"/>
            </a:lvl1pPr>
          </a:lstStyle>
          <a:p>
            <a:r>
              <a:t>Sal</a:t>
            </a:r>
          </a:p>
        </p:txBody>
      </p:sp>
      <p:sp>
        <p:nvSpPr>
          <p:cNvPr id="176" name="Prostokąt"/>
          <p:cNvSpPr/>
          <p:nvPr/>
        </p:nvSpPr>
        <p:spPr>
          <a:xfrm>
            <a:off x="1728787" y="3949700"/>
            <a:ext cx="448946" cy="3772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Laista5"/>
          <p:cNvSpPr txBox="1"/>
          <p:nvPr/>
        </p:nvSpPr>
        <p:spPr>
          <a:xfrm>
            <a:off x="1741487" y="3899217"/>
            <a:ext cx="366713" cy="18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spcBef>
                <a:spcPts val="400"/>
              </a:spcBef>
              <a:defRPr sz="900"/>
            </a:pPr>
            <a:r>
              <a:t>L</a:t>
            </a:r>
            <a:r>
              <a:rPr sz="1800" baseline="22999"/>
              <a:t>a</a:t>
            </a:r>
            <a:r>
              <a:t>ista</a:t>
            </a:r>
            <a:r>
              <a:rPr sz="1800" baseline="22999"/>
              <a:t>5</a:t>
            </a:r>
          </a:p>
        </p:txBody>
      </p:sp>
      <p:sp>
        <p:nvSpPr>
          <p:cNvPr id="178" name="zdającyc  h"/>
          <p:cNvSpPr txBox="1"/>
          <p:nvPr/>
        </p:nvSpPr>
        <p:spPr>
          <a:xfrm>
            <a:off x="1714500" y="4076700"/>
            <a:ext cx="469900" cy="2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000"/>
              </a:lnSpc>
              <a:spcBef>
                <a:spcPts val="200"/>
              </a:spcBef>
              <a:defRPr sz="900"/>
            </a:lvl1pPr>
          </a:lstStyle>
          <a:p>
            <a:r>
              <a:t>zdającyc  h</a:t>
            </a:r>
          </a:p>
        </p:txBody>
      </p:sp>
      <p:sp>
        <p:nvSpPr>
          <p:cNvPr id="179" name="20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20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O godzinie wyznaczonej przez  dyrektora OKE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7126288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400300" algn="l"/>
                <a:tab pos="26797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 godzinie	wyznaczonej przez  dyrektora	OKE</a:t>
            </a:r>
          </a:p>
        </p:txBody>
      </p:sp>
      <p:sp>
        <p:nvSpPr>
          <p:cNvPr id="253" name="21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21</a:t>
            </a:r>
          </a:p>
        </p:txBody>
      </p:sp>
      <p:sp>
        <p:nvSpPr>
          <p:cNvPr id="254" name="●"/>
          <p:cNvSpPr txBox="1"/>
          <p:nvPr/>
        </p:nvSpPr>
        <p:spPr>
          <a:xfrm>
            <a:off x="342900" y="1937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55" name="KWALIFIKACJE JEDNO I DWULITEROWE…"/>
          <p:cNvSpPr txBox="1"/>
          <p:nvPr/>
        </p:nvSpPr>
        <p:spPr>
          <a:xfrm>
            <a:off x="696912" y="1836737"/>
            <a:ext cx="7750176" cy="110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lnSpc>
                <a:spcPts val="2800"/>
              </a:lnSpc>
              <a:spcBef>
                <a:spcPts val="200"/>
              </a:spcBef>
              <a:defRPr sz="2400" b="1"/>
            </a:pPr>
            <a:endParaRPr dirty="0">
              <a:solidFill>
                <a:srgbClr val="FE837B"/>
              </a:solidFill>
            </a:endParaRPr>
          </a:p>
          <a:p>
            <a:pPr indent="12700">
              <a:lnSpc>
                <a:spcPts val="2800"/>
              </a:lnSpc>
              <a:spcBef>
                <a:spcPts val="200"/>
              </a:spcBef>
              <a:defRPr sz="2400"/>
            </a:pPr>
            <a:r>
              <a:rPr dirty="0"/>
              <a:t>PZN </a:t>
            </a:r>
            <a:r>
              <a:rPr dirty="0" err="1"/>
              <a:t>przekazuje</a:t>
            </a:r>
            <a:r>
              <a:rPr dirty="0"/>
              <a:t> </a:t>
            </a:r>
            <a:r>
              <a:rPr dirty="0" err="1"/>
              <a:t>zdającym</a:t>
            </a:r>
            <a:r>
              <a:rPr dirty="0"/>
              <a:t> </a:t>
            </a:r>
            <a:r>
              <a:rPr dirty="0" err="1"/>
              <a:t>Arkusze</a:t>
            </a:r>
            <a:r>
              <a:rPr dirty="0"/>
              <a:t> </a:t>
            </a:r>
            <a:r>
              <a:rPr dirty="0" err="1"/>
              <a:t>egzaminacyjne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karty</a:t>
            </a:r>
            <a:r>
              <a:rPr dirty="0"/>
              <a:t>  </a:t>
            </a:r>
            <a:r>
              <a:rPr dirty="0" err="1"/>
              <a:t>odpowiedzi</a:t>
            </a:r>
            <a:r>
              <a:rPr dirty="0"/>
              <a:t> </a:t>
            </a:r>
          </a:p>
        </p:txBody>
      </p:sp>
      <p:sp>
        <p:nvSpPr>
          <p:cNvPr id="256" name="●"/>
          <p:cNvSpPr txBox="1"/>
          <p:nvPr/>
        </p:nvSpPr>
        <p:spPr>
          <a:xfrm>
            <a:off x="342900" y="3067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57" name="PZN poleca zdającym sprawdzenie kompletności materiałów  i uzupełnia ewentualne braki:"/>
          <p:cNvSpPr txBox="1"/>
          <p:nvPr/>
        </p:nvSpPr>
        <p:spPr>
          <a:xfrm>
            <a:off x="685800" y="3017519"/>
            <a:ext cx="8293100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tabLst>
                <a:tab pos="3136900" algn="l"/>
              </a:tabLst>
              <a:defRPr sz="2400"/>
            </a:lvl1pPr>
          </a:lstStyle>
          <a:p>
            <a:r>
              <a:t>PZN poleca zdającym sprawdzenie kompletności materiałów  i uzupełnia ewentualne braki:</a:t>
            </a:r>
          </a:p>
        </p:txBody>
      </p:sp>
      <p:sp>
        <p:nvSpPr>
          <p:cNvPr id="258" name="●"/>
          <p:cNvSpPr txBox="1"/>
          <p:nvPr/>
        </p:nvSpPr>
        <p:spPr>
          <a:xfrm>
            <a:off x="685800" y="37592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59" name="wymienia arkusz egzaminacyjny, jeżeli jest taka możliwość (tzn. jest  większa liczba arkuszy niż liczba obecnych zdających w sali)  informuje PZE o brakach i PZE podejmuje decyzję o powieleniu po  uzyskaniu zgody dyrektora OKE…"/>
          <p:cNvSpPr txBox="1"/>
          <p:nvPr/>
        </p:nvSpPr>
        <p:spPr>
          <a:xfrm>
            <a:off x="1041400" y="3728718"/>
            <a:ext cx="7643813" cy="195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200"/>
              </a:spcBef>
              <a:defRPr sz="2000"/>
            </a:pPr>
            <a:r>
              <a:t>wymienia arkusz egzaminacyjny, jeżeli jest taka możliwość (tzn. jest  większa liczba arkuszy niż liczba obecnych zdających w sali)  informuje PZE o brakach i PZE podejmuje decyzję o powieleniu po  uzyskaniu zgody dyrektora OKE</a:t>
            </a:r>
          </a:p>
          <a:p>
            <a:pPr indent="12700">
              <a:lnSpc>
                <a:spcPts val="2800"/>
              </a:lnSpc>
              <a:spcBef>
                <a:spcPts val="500"/>
              </a:spcBef>
              <a:defRPr sz="2400">
                <a:solidFill>
                  <a:srgbClr val="C00000"/>
                </a:solidFill>
              </a:defRPr>
            </a:pPr>
            <a:r>
              <a:t>Zdający, który zgłosił braki, podpisuje czytelnie  w wykazie zdających w sali wymianę arkusza</a:t>
            </a:r>
          </a:p>
        </p:txBody>
      </p:sp>
      <p:sp>
        <p:nvSpPr>
          <p:cNvPr id="260" name="●"/>
          <p:cNvSpPr txBox="1"/>
          <p:nvPr/>
        </p:nvSpPr>
        <p:spPr>
          <a:xfrm>
            <a:off x="685800" y="43434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grpSp>
        <p:nvGrpSpPr>
          <p:cNvPr id="263" name="Grupuj"/>
          <p:cNvGrpSpPr/>
          <p:nvPr/>
        </p:nvGrpSpPr>
        <p:grpSpPr>
          <a:xfrm>
            <a:off x="7335837" y="727868"/>
            <a:ext cx="765176" cy="977901"/>
            <a:chOff x="0" y="0"/>
            <a:chExt cx="765175" cy="977900"/>
          </a:xfrm>
        </p:grpSpPr>
        <p:sp>
          <p:nvSpPr>
            <p:cNvPr id="261" name="Prostokąt"/>
            <p:cNvSpPr/>
            <p:nvPr/>
          </p:nvSpPr>
          <p:spPr>
            <a:xfrm>
              <a:off x="0" y="0"/>
              <a:ext cx="765175" cy="9779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Prostokąt"/>
            <p:cNvSpPr/>
            <p:nvPr/>
          </p:nvSpPr>
          <p:spPr>
            <a:xfrm>
              <a:off x="63500" y="25399"/>
              <a:ext cx="638175" cy="8509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o sprawdzeniu kompletności  arkuszy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sprawdzeniu kompletności  arkuszy</a:t>
            </a:r>
          </a:p>
        </p:txBody>
      </p:sp>
      <p:sp>
        <p:nvSpPr>
          <p:cNvPr id="266" name="22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22</a:t>
            </a:r>
          </a:p>
        </p:txBody>
      </p:sp>
      <p:sp>
        <p:nvSpPr>
          <p:cNvPr id="267" name="zdający kodują kartę odpowiedzi…"/>
          <p:cNvSpPr txBox="1"/>
          <p:nvPr/>
        </p:nvSpPr>
        <p:spPr>
          <a:xfrm>
            <a:off x="660399" y="1904999"/>
            <a:ext cx="6200777" cy="149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00037" indent="-261937">
              <a:spcBef>
                <a:spcPts val="100"/>
              </a:spcBef>
              <a:buClr>
                <a:srgbClr val="330066"/>
              </a:buClr>
              <a:buSzPct val="69000"/>
              <a:buChar char="●"/>
              <a:tabLst>
                <a:tab pos="292100" algn="l"/>
              </a:tabLst>
              <a:defRPr sz="2400"/>
            </a:pPr>
            <a:r>
              <a:t>zdający kodują kartę odpowiedzi</a:t>
            </a:r>
          </a:p>
          <a:p>
            <a:pPr marL="261937" indent="-223837">
              <a:spcBef>
                <a:spcPts val="100"/>
              </a:spcBef>
              <a:tabLst>
                <a:tab pos="292100" algn="l"/>
              </a:tabLst>
              <a:defRPr sz="2400"/>
            </a:pPr>
            <a:endParaRPr/>
          </a:p>
          <a:p>
            <a:pPr marL="300037" indent="-261937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69000"/>
              <a:buChar char="●"/>
              <a:tabLst>
                <a:tab pos="292100" algn="l"/>
              </a:tabLst>
              <a:defRPr sz="2400"/>
            </a:pPr>
            <a:r>
              <a:t>Zapoznają się szczegółowo z „Instrukcją dla  zdającego” na pierwszej stronie arkusza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70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875" y="365125"/>
            <a:ext cx="6665913" cy="649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o zakończeniu czynności  organizacyjnych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200"/>
              </a:lnSpc>
              <a:spcBef>
                <a:spcPts val="3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zakończeniu czynności  organizacyjnych</a:t>
            </a:r>
          </a:p>
        </p:txBody>
      </p:sp>
      <p:sp>
        <p:nvSpPr>
          <p:cNvPr id="273" name="24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24</a:t>
            </a:r>
          </a:p>
        </p:txBody>
      </p:sp>
      <p:sp>
        <p:nvSpPr>
          <p:cNvPr id="274" name="Przewodniczący lub członek ZN ogłasza i zapisuje w  widocznym miejscu"/>
          <p:cNvSpPr txBox="1"/>
          <p:nvPr/>
        </p:nvSpPr>
        <p:spPr>
          <a:xfrm>
            <a:off x="1016000" y="1607819"/>
            <a:ext cx="7124700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2235200" indent="-22225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Przewodniczący lub członek ZN ogłasza i zapisuje w  widocznym miejscu</a:t>
            </a:r>
          </a:p>
        </p:txBody>
      </p:sp>
      <p:sp>
        <p:nvSpPr>
          <p:cNvPr id="275" name="Prostokąt"/>
          <p:cNvSpPr/>
          <p:nvPr/>
        </p:nvSpPr>
        <p:spPr>
          <a:xfrm>
            <a:off x="261937" y="1566862"/>
            <a:ext cx="1689101" cy="2243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CZĘŚĆ PISEMNA"/>
          <p:cNvSpPr txBox="1"/>
          <p:nvPr/>
        </p:nvSpPr>
        <p:spPr>
          <a:xfrm>
            <a:off x="1689100" y="2717800"/>
            <a:ext cx="3317875" cy="29210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723900">
              <a:spcBef>
                <a:spcPts val="400"/>
              </a:spcBef>
              <a:defRPr b="1"/>
            </a:lvl1pPr>
          </a:lstStyle>
          <a:p>
            <a:r>
              <a:t>CZĘŚĆ PISEMNA</a:t>
            </a:r>
          </a:p>
        </p:txBody>
      </p:sp>
      <p:sp>
        <p:nvSpPr>
          <p:cNvPr id="277" name="1. godzinę rozpoczęcia…"/>
          <p:cNvSpPr txBox="1"/>
          <p:nvPr/>
        </p:nvSpPr>
        <p:spPr>
          <a:xfrm>
            <a:off x="1689100" y="3151187"/>
            <a:ext cx="3317875" cy="1600201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r>
              <a:t>1. godzinę rozpoczęcia</a:t>
            </a:r>
          </a:p>
          <a:p>
            <a:r>
              <a:t>i zakończenia egzaminu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późnienie na egzamin"/>
          <p:cNvSpPr txBox="1">
            <a:spLocks noGrp="1"/>
          </p:cNvSpPr>
          <p:nvPr>
            <p:ph type="title" idx="4294967295"/>
          </p:nvPr>
        </p:nvSpPr>
        <p:spPr>
          <a:xfrm>
            <a:off x="1460499" y="838200"/>
            <a:ext cx="5056189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Spóźnienie na egzamin</a:t>
            </a:r>
          </a:p>
        </p:txBody>
      </p:sp>
      <p:sp>
        <p:nvSpPr>
          <p:cNvPr id="280" name="2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25</a:t>
            </a:r>
          </a:p>
        </p:txBody>
      </p:sp>
      <p:sp>
        <p:nvSpPr>
          <p:cNvPr id="281" name="Po rozdaniu arkuszy egzaminacyjnych spóźnieni zdający nie  zostają wpuszczeni do sali egzaminacyjnej.…"/>
          <p:cNvSpPr txBox="1"/>
          <p:nvPr/>
        </p:nvSpPr>
        <p:spPr>
          <a:xfrm>
            <a:off x="317500" y="2166619"/>
            <a:ext cx="8489950" cy="227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t>Po rozdaniu arkuszy egzaminacyjnych spóźnieni zdający nie  zostają wpuszczeni do sali egzaminacyjnej.</a:t>
            </a:r>
          </a:p>
          <a:p>
            <a:pPr marL="266700" indent="-228600">
              <a:lnSpc>
                <a:spcPts val="2800"/>
              </a:lnSpc>
              <a:spcBef>
                <a:spcPts val="10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t>W uzasadnionych przypadkach, nie później niż do  zakończeniu czynności organizacyjnych, decyzję o  wpuszczeniu do sali egzaminacyjnej spóźnionego zdającego  podejmuje przewodniczący ZE.</a:t>
            </a:r>
          </a:p>
        </p:txBody>
      </p:sp>
      <p:grpSp>
        <p:nvGrpSpPr>
          <p:cNvPr id="284" name="Grupuj"/>
          <p:cNvGrpSpPr/>
          <p:nvPr/>
        </p:nvGrpSpPr>
        <p:grpSpPr>
          <a:xfrm>
            <a:off x="90487" y="304800"/>
            <a:ext cx="765177" cy="975995"/>
            <a:chOff x="0" y="0"/>
            <a:chExt cx="765176" cy="975994"/>
          </a:xfrm>
        </p:grpSpPr>
        <p:sp>
          <p:nvSpPr>
            <p:cNvPr id="282" name="Prostokąt"/>
            <p:cNvSpPr/>
            <p:nvPr/>
          </p:nvSpPr>
          <p:spPr>
            <a:xfrm>
              <a:off x="0" y="0"/>
              <a:ext cx="765177" cy="97599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Prostokąt"/>
            <p:cNvSpPr/>
            <p:nvPr/>
          </p:nvSpPr>
          <p:spPr>
            <a:xfrm>
              <a:off x="63501" y="25391"/>
              <a:ext cx="638177" cy="84903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●"/>
          <p:cNvSpPr txBox="1"/>
          <p:nvPr/>
        </p:nvSpPr>
        <p:spPr>
          <a:xfrm>
            <a:off x="495300" y="1505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287" name="Zdający, który zakończy pracę przed wyznaczoną"/>
          <p:cNvSpPr txBox="1">
            <a:spLocks noGrp="1"/>
          </p:cNvSpPr>
          <p:nvPr>
            <p:ph type="title" idx="4294967295"/>
          </p:nvPr>
        </p:nvSpPr>
        <p:spPr>
          <a:xfrm>
            <a:off x="838200" y="1346490"/>
            <a:ext cx="6711950" cy="4664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Zdający, który zakończy pracę przed wyznaczoną</a:t>
            </a:r>
          </a:p>
        </p:txBody>
      </p:sp>
      <p:sp>
        <p:nvSpPr>
          <p:cNvPr id="288" name="godziną zakończenia egzaminu zgłasza ten fakt przez  podniesienie ręki."/>
          <p:cNvSpPr txBox="1"/>
          <p:nvPr/>
        </p:nvSpPr>
        <p:spPr>
          <a:xfrm>
            <a:off x="838200" y="1793239"/>
            <a:ext cx="7312025" cy="67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600"/>
              </a:lnSpc>
              <a:spcBef>
                <a:spcPts val="400"/>
              </a:spcBef>
              <a:defRPr sz="2400"/>
            </a:lvl1pPr>
          </a:lstStyle>
          <a:p>
            <a:r>
              <a:t>godziną zakończenia egzaminu zgłasza ten fakt przez  podniesienie ręki.</a:t>
            </a:r>
          </a:p>
        </p:txBody>
      </p:sp>
      <p:sp>
        <p:nvSpPr>
          <p:cNvPr id="289" name="●"/>
          <p:cNvSpPr txBox="1"/>
          <p:nvPr/>
        </p:nvSpPr>
        <p:spPr>
          <a:xfrm>
            <a:off x="495300" y="2940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290" name="Na 15 minut przed zakończeniem egzaminu PZN  informuje zdających, ile czasu zostało do zakończenia  egzaminu."/>
          <p:cNvSpPr txBox="1">
            <a:spLocks noGrp="1"/>
          </p:cNvSpPr>
          <p:nvPr>
            <p:ph type="body" sz="quarter" idx="4294967295"/>
          </p:nvPr>
        </p:nvSpPr>
        <p:spPr>
          <a:xfrm>
            <a:off x="504825" y="2949575"/>
            <a:ext cx="8134350" cy="958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348488" defTabSz="896111">
              <a:lnSpc>
                <a:spcPct val="89000"/>
              </a:lnSpc>
              <a:spcBef>
                <a:spcPts val="300"/>
              </a:spcBef>
              <a:buSzTx/>
              <a:buNone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Na 15 minut przed zakończeniem egzaminu PZN  informuje zdających, ile czasu zostało do zakończenia  egzaminu</a:t>
            </a:r>
            <a:r>
              <a:rPr>
                <a:solidFill>
                  <a:srgbClr val="FE837B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o upływie czasu trwania 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5999163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7305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upływie	czasu trwania  egzaminu</a:t>
            </a:r>
          </a:p>
        </p:txBody>
      </p:sp>
      <p:sp>
        <p:nvSpPr>
          <p:cNvPr id="293" name="27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27</a:t>
            </a:r>
          </a:p>
        </p:txBody>
      </p:sp>
      <p:sp>
        <p:nvSpPr>
          <p:cNvPr id="294" name="●"/>
          <p:cNvSpPr txBox="1"/>
          <p:nvPr/>
        </p:nvSpPr>
        <p:spPr>
          <a:xfrm>
            <a:off x="304800" y="2750184"/>
            <a:ext cx="24606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95" name="●"/>
          <p:cNvSpPr txBox="1"/>
          <p:nvPr/>
        </p:nvSpPr>
        <p:spPr>
          <a:xfrm>
            <a:off x="304800" y="3969384"/>
            <a:ext cx="24606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96" name="●"/>
          <p:cNvSpPr txBox="1"/>
          <p:nvPr/>
        </p:nvSpPr>
        <p:spPr>
          <a:xfrm>
            <a:off x="304800" y="4832984"/>
            <a:ext cx="24606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297" name="Przewodniczący lub członek ZN ogłasza zakończenie  egzaminu…"/>
          <p:cNvSpPr txBox="1"/>
          <p:nvPr/>
        </p:nvSpPr>
        <p:spPr>
          <a:xfrm>
            <a:off x="304800" y="1950719"/>
            <a:ext cx="8231188" cy="295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44500" algn="just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119000"/>
              <a:buChar char="●"/>
              <a:tabLst>
                <a:tab pos="457200" algn="l"/>
              </a:tabLst>
              <a:defRPr sz="2400"/>
            </a:pPr>
            <a:r>
              <a:t>Przewodniczący lub członek ZN ogłasza zakończenie  egzaminu</a:t>
            </a:r>
          </a:p>
          <a:p>
            <a:pPr marL="444500" indent="-431800" algn="just">
              <a:lnSpc>
                <a:spcPts val="2800"/>
              </a:lnSpc>
              <a:spcBef>
                <a:spcPts val="1200"/>
              </a:spcBef>
              <a:tabLst>
                <a:tab pos="457200" algn="l"/>
              </a:tabLst>
              <a:defRPr sz="2400"/>
            </a:pPr>
            <a:r>
              <a:t>	Zdający pozostawiają Karty odpowiedzi i po sprawdzeniu  poprawności kodowania przez członka ZN, za jego zgodą  opuszczają salę.</a:t>
            </a:r>
          </a:p>
          <a:p>
            <a:pPr marL="444500" indent="-431800">
              <a:lnSpc>
                <a:spcPts val="2800"/>
              </a:lnSpc>
              <a:spcBef>
                <a:spcPts val="1200"/>
              </a:spcBef>
              <a:tabLst>
                <a:tab pos="457200" algn="l"/>
              </a:tabLst>
              <a:defRPr sz="2400"/>
            </a:pPr>
            <a:r>
              <a:t>	Opuszczając salę mogą zabrać ze sobą arkusz  egzaminacyjny</a:t>
            </a:r>
          </a:p>
          <a:p>
            <a:pPr marL="444500" indent="-431800">
              <a:lnSpc>
                <a:spcPts val="2800"/>
              </a:lnSpc>
              <a:spcBef>
                <a:spcPts val="1200"/>
              </a:spcBef>
              <a:tabLst>
                <a:tab pos="457200" algn="l"/>
              </a:tabLst>
              <a:defRPr sz="2400"/>
            </a:pPr>
            <a:r>
              <a:t>	Do zakończenia pakowania kart odpowiedzi w sali  pozostaje przedstawiciel zdających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ytuł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554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/>
          </a:p>
        </p:txBody>
      </p:sp>
      <p:sp>
        <p:nvSpPr>
          <p:cNvPr id="300" name="CZĘŚĆ PRAKTYCZNA EGZAMINU"/>
          <p:cNvSpPr txBox="1">
            <a:spLocks noGrp="1"/>
          </p:cNvSpPr>
          <p:nvPr>
            <p:ph type="body" sz="quarter" idx="4294967295"/>
          </p:nvPr>
        </p:nvSpPr>
        <p:spPr>
          <a:xfrm>
            <a:off x="495300" y="1600200"/>
            <a:ext cx="813435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CZĘŚĆ PRAKTYCZNA EGZAMINU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Organizacja część praktycznej  egzaminu:"/>
          <p:cNvSpPr txBox="1">
            <a:spLocks noGrp="1"/>
          </p:cNvSpPr>
          <p:nvPr>
            <p:ph type="title" idx="4294967295"/>
          </p:nvPr>
        </p:nvSpPr>
        <p:spPr>
          <a:xfrm>
            <a:off x="495300" y="431800"/>
            <a:ext cx="7183438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946400" algn="l"/>
                <a:tab pos="44450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Organizacja	część	praktycznej  egzaminu:</a:t>
            </a:r>
          </a:p>
        </p:txBody>
      </p:sp>
      <p:sp>
        <p:nvSpPr>
          <p:cNvPr id="303" name="W dniu egzaminu zdający zgłoszą się do szkoły w maseczce co  najmniej 30 - 40 minut przed wyznaczoną godziną egzaminu  (Zdający w SN, SS przychodzą co najmniej 40 minut przed egzaminem)…"/>
          <p:cNvSpPr txBox="1">
            <a:spLocks noGrp="1"/>
          </p:cNvSpPr>
          <p:nvPr>
            <p:ph type="body" idx="4294967295"/>
          </p:nvPr>
        </p:nvSpPr>
        <p:spPr>
          <a:xfrm>
            <a:off x="533400" y="1828800"/>
            <a:ext cx="8001000" cy="5645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 dniu egzaminu zdający zgłoszą się do szkoły w maseczce co  najmniej </a:t>
            </a:r>
            <a:r>
              <a:rPr b="1"/>
              <a:t>30 - 40 minut </a:t>
            </a:r>
            <a:r>
              <a:t>przed wyznaczoną godziną egzaminu </a:t>
            </a:r>
            <a:r>
              <a:rPr>
                <a:solidFill>
                  <a:srgbClr val="FE837B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(Zdający w SN, SS przychodzą co najmniej 40 minut przed egzaminem)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Zdający wchodzą do sali pojedynczo według kolejności na  liście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Każdy zdający powinien mieć:</a:t>
            </a:r>
          </a:p>
          <a:p>
            <a:pPr marL="292100" indent="-279400">
              <a:spcBef>
                <a:spcPts val="100"/>
              </a:spcBef>
              <a:buSzTx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 u="sng"/>
              <a:t>dokument tożsamości wraz ze zdjęciem</a:t>
            </a:r>
            <a:endParaRPr u="sng"/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t>- długopis (pióro) z czarnym tuszem oraz przybory wymienione w Komunikacie CKE </a:t>
            </a:r>
            <a:endParaRPr>
              <a:solidFill>
                <a:srgbClr val="FF0000"/>
              </a:solidFill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Miejsce dla zdającego losuje członek komisji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Zdający podpisuje się na wykazie własnym długopisem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Każdy zdający otrzymuje kody</a:t>
            </a: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Do sali nie można wnosić żadnych urządzeń  telekomunikacyjnych oraz innych niedozwolonych materiałów i  przyborów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eklarację należy złożyć nie później niż na 4 miesiące  przed egzaminem"/>
          <p:cNvSpPr txBox="1">
            <a:spLocks noGrp="1"/>
          </p:cNvSpPr>
          <p:nvPr>
            <p:ph type="title" idx="4294967295"/>
          </p:nvPr>
        </p:nvSpPr>
        <p:spPr>
          <a:xfrm>
            <a:off x="495300" y="609600"/>
            <a:ext cx="7200900" cy="1111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30200">
              <a:lnSpc>
                <a:spcPts val="2800"/>
              </a:lnSpc>
              <a:spcBef>
                <a:spcPts val="200"/>
              </a:spcBef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/>
            </a:r>
            <a:br/>
            <a:r>
              <a:rPr sz="2800"/>
              <a:t>Deklarację należy złożyć nie później niż na 4 miesiące  przed egzaminem</a:t>
            </a:r>
          </a:p>
        </p:txBody>
      </p:sp>
      <p:sp>
        <p:nvSpPr>
          <p:cNvPr id="86" name="Uczeń składa deklarację dyrektorowi szkoły"/>
          <p:cNvSpPr txBox="1"/>
          <p:nvPr/>
        </p:nvSpPr>
        <p:spPr>
          <a:xfrm>
            <a:off x="457199" y="2679700"/>
            <a:ext cx="633253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"/>
              </a:spcBef>
              <a:buSzPct val="69000"/>
              <a:buChar char="●"/>
              <a:tabLst>
                <a:tab pos="342900" algn="l"/>
                <a:tab pos="355600" algn="l"/>
                <a:tab pos="2349500" algn="l"/>
              </a:tabLst>
              <a:defRPr sz="2400"/>
            </a:lvl1pPr>
          </a:lstStyle>
          <a:p>
            <a:r>
              <a:t>Uczeń składa	deklarację dyrektorowi szkoły</a:t>
            </a:r>
          </a:p>
        </p:txBody>
      </p:sp>
      <p:sp>
        <p:nvSpPr>
          <p:cNvPr id="87" name="●"/>
          <p:cNvSpPr txBox="1"/>
          <p:nvPr/>
        </p:nvSpPr>
        <p:spPr>
          <a:xfrm>
            <a:off x="495300" y="3893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88" name="Absolwent składa deklarację dyrektorowi szkoły, którą  ukończył. W przypadku likwidacji lub przekształcenia  szkoły albo likwidacji w szkole kształcenia w danym  zawodzie, absolwent składa deklarację dyrektorowi OKE,  właściwej ze względu na miejsce zamieszkania tego  absolwenta."/>
          <p:cNvSpPr txBox="1"/>
          <p:nvPr/>
        </p:nvSpPr>
        <p:spPr>
          <a:xfrm>
            <a:off x="838200" y="3538218"/>
            <a:ext cx="7734300" cy="17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Absolwent składa deklarację dyrektorowi szkoły, którą  ukończył. W przypadku likwidacji lub przekształcenia  szkoły albo likwidacji w szkole kształcenia w danym  zawodzie, absolwent składa deklarację dyrektorowi OKE,  właściwej ze względu na miejsce zamieszkania tego  absolwenta.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ATERIAŁY I PRZYBORY DO CZĘŚCI  PRAKTYCZNEJ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700"/>
              </a:lnSpc>
              <a:spcBef>
                <a:spcPts val="3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MATERIAŁY I PRZYBORY DO CZĘŚCI  PRAKTYCZNEJ EGZAMINU</a:t>
            </a:r>
          </a:p>
        </p:txBody>
      </p:sp>
      <p:sp>
        <p:nvSpPr>
          <p:cNvPr id="306" name="●…"/>
          <p:cNvSpPr txBox="1"/>
          <p:nvPr/>
        </p:nvSpPr>
        <p:spPr>
          <a:xfrm>
            <a:off x="495300" y="1638300"/>
            <a:ext cx="13335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000"/>
              </a:spcBef>
              <a:defRPr sz="14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307" name="AU.20, AU.21 - szkolenie bhp, strój roboczy (rękawiczki)…"/>
          <p:cNvSpPr txBox="1"/>
          <p:nvPr/>
        </p:nvSpPr>
        <p:spPr>
          <a:xfrm>
            <a:off x="787400" y="1549400"/>
            <a:ext cx="6986588" cy="66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3000"/>
              </a:lnSpc>
              <a:spcBef>
                <a:spcPts val="100"/>
              </a:spcBef>
              <a:defRPr sz="2000"/>
            </a:pPr>
            <a:r>
              <a:t>AU.20, AU.21 - szkolenie bhp, strój roboczy </a:t>
            </a:r>
            <a:r>
              <a:rPr>
                <a:solidFill>
                  <a:srgbClr val="FE837B"/>
                </a:solidFill>
              </a:rPr>
              <a:t>(rękawiczki)  </a:t>
            </a:r>
          </a:p>
          <a:p>
            <a:pPr indent="12700">
              <a:lnSpc>
                <a:spcPct val="113000"/>
              </a:lnSpc>
              <a:spcBef>
                <a:spcPts val="100"/>
              </a:spcBef>
              <a:defRPr sz="2000"/>
            </a:pPr>
            <a:r>
              <a:t>AU.35 - Planowanie i prowadzenie działalności w organizacji -</a:t>
            </a:r>
          </a:p>
        </p:txBody>
      </p:sp>
      <p:sp>
        <p:nvSpPr>
          <p:cNvPr id="308" name="kalkulator prosty, ołówek, gumka, linijka, temperówka (rękawiczki)…"/>
          <p:cNvSpPr txBox="1"/>
          <p:nvPr/>
        </p:nvSpPr>
        <p:spPr>
          <a:xfrm>
            <a:off x="787400" y="2209800"/>
            <a:ext cx="7791450" cy="2973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04000"/>
              </a:lnSpc>
              <a:spcBef>
                <a:spcPts val="300"/>
              </a:spcBef>
              <a:tabLst>
                <a:tab pos="1752600" algn="l"/>
              </a:tabLst>
              <a:defRPr sz="2000"/>
            </a:pP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/>
              <a:t>, </a:t>
            </a:r>
            <a:r>
              <a:rPr dirty="0" err="1"/>
              <a:t>ołówek</a:t>
            </a:r>
            <a:r>
              <a:rPr dirty="0"/>
              <a:t>, </a:t>
            </a:r>
            <a:r>
              <a:rPr dirty="0" err="1"/>
              <a:t>gumka</a:t>
            </a:r>
            <a:r>
              <a:rPr dirty="0"/>
              <a:t>, </a:t>
            </a:r>
            <a:r>
              <a:rPr dirty="0" err="1"/>
              <a:t>linijka</a:t>
            </a:r>
            <a:r>
              <a:rPr dirty="0"/>
              <a:t>, </a:t>
            </a:r>
            <a:r>
              <a:rPr dirty="0" err="1"/>
              <a:t>temperówka</a:t>
            </a:r>
            <a:r>
              <a:rPr dirty="0"/>
              <a:t> </a:t>
            </a:r>
            <a:r>
              <a:rPr dirty="0">
                <a:solidFill>
                  <a:srgbClr val="FE837B"/>
                </a:solidFill>
              </a:rPr>
              <a:t>(</a:t>
            </a:r>
            <a:r>
              <a:rPr dirty="0" err="1">
                <a:solidFill>
                  <a:srgbClr val="FE837B"/>
                </a:solidFill>
              </a:rPr>
              <a:t>rękawiczki</a:t>
            </a:r>
            <a:r>
              <a:rPr dirty="0">
                <a:solidFill>
                  <a:srgbClr val="FE837B"/>
                </a:solidFill>
              </a:rPr>
              <a:t>)  </a:t>
            </a:r>
          </a:p>
          <a:p>
            <a:pPr indent="12700">
              <a:lnSpc>
                <a:spcPct val="104000"/>
              </a:lnSpc>
              <a:spcBef>
                <a:spcPts val="300"/>
              </a:spcBef>
              <a:tabLst>
                <a:tab pos="1752600" algn="l"/>
              </a:tabLst>
              <a:defRPr sz="2000"/>
            </a:pPr>
            <a:r>
              <a:rPr dirty="0"/>
              <a:t>AU.36 - </a:t>
            </a:r>
            <a:r>
              <a:rPr dirty="0" err="1"/>
              <a:t>Prowadzenie</a:t>
            </a:r>
            <a:r>
              <a:rPr dirty="0"/>
              <a:t> </a:t>
            </a:r>
            <a:r>
              <a:rPr dirty="0" err="1"/>
              <a:t>rachunkowości</a:t>
            </a:r>
            <a:r>
              <a:rPr dirty="0"/>
              <a:t> - </a:t>
            </a: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/>
              <a:t>, </a:t>
            </a:r>
            <a:r>
              <a:rPr dirty="0" err="1"/>
              <a:t>ołówek</a:t>
            </a:r>
            <a:r>
              <a:rPr dirty="0"/>
              <a:t>,  </a:t>
            </a:r>
            <a:r>
              <a:rPr dirty="0" err="1"/>
              <a:t>gumka</a:t>
            </a:r>
            <a:r>
              <a:rPr dirty="0"/>
              <a:t>, </a:t>
            </a:r>
            <a:r>
              <a:rPr dirty="0" err="1"/>
              <a:t>linijka</a:t>
            </a:r>
            <a:r>
              <a:rPr dirty="0"/>
              <a:t>, </a:t>
            </a:r>
            <a:r>
              <a:rPr dirty="0" err="1"/>
              <a:t>ekierka</a:t>
            </a:r>
            <a:r>
              <a:rPr dirty="0"/>
              <a:t>, </a:t>
            </a:r>
            <a:r>
              <a:rPr dirty="0" err="1"/>
              <a:t>temperówka</a:t>
            </a:r>
            <a:endParaRPr dirty="0"/>
          </a:p>
          <a:p>
            <a:pPr indent="12700">
              <a:spcBef>
                <a:spcPts val="300"/>
              </a:spcBef>
              <a:tabLst>
                <a:tab pos="1752600" algn="l"/>
              </a:tabLst>
              <a:defRPr sz="2000"/>
            </a:pPr>
            <a:r>
              <a:rPr dirty="0" smtClean="0"/>
              <a:t>TG.12</a:t>
            </a:r>
            <a:r>
              <a:rPr dirty="0"/>
              <a:t>, TG.13, T.11, T.12 – </a:t>
            </a: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/>
              <a:t>, </a:t>
            </a:r>
            <a:r>
              <a:rPr dirty="0" err="1"/>
              <a:t>ołówek</a:t>
            </a:r>
            <a:r>
              <a:rPr dirty="0"/>
              <a:t>, </a:t>
            </a:r>
            <a:r>
              <a:rPr dirty="0" err="1"/>
              <a:t>gumka</a:t>
            </a:r>
            <a:r>
              <a:rPr dirty="0"/>
              <a:t>, </a:t>
            </a:r>
            <a:r>
              <a:rPr dirty="0" err="1"/>
              <a:t>linijka</a:t>
            </a:r>
            <a:r>
              <a:rPr dirty="0"/>
              <a:t>,  </a:t>
            </a:r>
            <a:r>
              <a:rPr dirty="0" err="1"/>
              <a:t>temperówka</a:t>
            </a:r>
            <a:endParaRPr dirty="0"/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/>
            </a:pPr>
            <a:r>
              <a:rPr dirty="0"/>
              <a:t>TG.14, TG.15, T.13, T.14 – </a:t>
            </a: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/>
              <a:t>, </a:t>
            </a:r>
            <a:r>
              <a:rPr dirty="0" err="1"/>
              <a:t>ołówek</a:t>
            </a:r>
            <a:r>
              <a:rPr dirty="0"/>
              <a:t>, </a:t>
            </a:r>
            <a:r>
              <a:rPr dirty="0" err="1"/>
              <a:t>gumka</a:t>
            </a:r>
            <a:r>
              <a:rPr dirty="0"/>
              <a:t>, </a:t>
            </a:r>
            <a:r>
              <a:rPr dirty="0" err="1"/>
              <a:t>linijka</a:t>
            </a:r>
            <a:r>
              <a:rPr dirty="0"/>
              <a:t>,  </a:t>
            </a:r>
            <a:r>
              <a:rPr dirty="0" err="1"/>
              <a:t>temperówka</a:t>
            </a:r>
            <a:endParaRPr dirty="0"/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/>
            </a:pPr>
            <a:r>
              <a:rPr dirty="0" smtClean="0"/>
              <a:t>TG.04</a:t>
            </a:r>
            <a:r>
              <a:rPr dirty="0"/>
              <a:t>, T.03, T.06, TG.07– </a:t>
            </a:r>
            <a:r>
              <a:rPr dirty="0" err="1"/>
              <a:t>roboczy</a:t>
            </a:r>
            <a:r>
              <a:rPr dirty="0"/>
              <a:t> </a:t>
            </a:r>
            <a:r>
              <a:rPr dirty="0" err="1"/>
              <a:t>strój</a:t>
            </a:r>
            <a:r>
              <a:rPr dirty="0"/>
              <a:t>, </a:t>
            </a:r>
            <a:r>
              <a:rPr dirty="0">
                <a:solidFill>
                  <a:srgbClr val="FE837B"/>
                </a:solidFill>
              </a:rPr>
              <a:t>(</a:t>
            </a:r>
            <a:r>
              <a:rPr dirty="0" err="1">
                <a:solidFill>
                  <a:srgbClr val="FE837B"/>
                </a:solidFill>
              </a:rPr>
              <a:t>rękawiczki</a:t>
            </a:r>
            <a:r>
              <a:rPr dirty="0">
                <a:solidFill>
                  <a:srgbClr val="FE837B"/>
                </a:solidFill>
              </a:rPr>
              <a:t>)</a:t>
            </a:r>
          </a:p>
          <a:p>
            <a:pPr indent="12700">
              <a:spcBef>
                <a:spcPts val="200"/>
              </a:spcBef>
              <a:tabLst>
                <a:tab pos="1752600" algn="l"/>
              </a:tabLst>
              <a:defRPr sz="2000"/>
            </a:pPr>
            <a:r>
              <a:rPr dirty="0"/>
              <a:t>TG.16, T.15 - </a:t>
            </a:r>
            <a:r>
              <a:rPr dirty="0" err="1"/>
              <a:t>kalkulator</a:t>
            </a:r>
            <a:r>
              <a:rPr dirty="0"/>
              <a:t> </a:t>
            </a:r>
            <a:r>
              <a:rPr dirty="0" err="1"/>
              <a:t>prosty</a:t>
            </a:r>
            <a:r>
              <a:rPr dirty="0"/>
              <a:t>, </a:t>
            </a:r>
            <a:r>
              <a:rPr dirty="0" err="1"/>
              <a:t>ołówek</a:t>
            </a:r>
            <a:r>
              <a:rPr dirty="0"/>
              <a:t>, </a:t>
            </a:r>
            <a:r>
              <a:rPr dirty="0" err="1"/>
              <a:t>gumka</a:t>
            </a:r>
            <a:r>
              <a:rPr dirty="0"/>
              <a:t>, </a:t>
            </a:r>
            <a:r>
              <a:rPr dirty="0" err="1"/>
              <a:t>linijka</a:t>
            </a:r>
            <a:r>
              <a:rPr dirty="0" smtClean="0"/>
              <a:t>,</a:t>
            </a:r>
            <a:r>
              <a:rPr lang="pl-PL" dirty="0" smtClean="0"/>
              <a:t> temperówka</a:t>
            </a:r>
            <a:endParaRPr dirty="0"/>
          </a:p>
        </p:txBody>
      </p:sp>
      <p:sp>
        <p:nvSpPr>
          <p:cNvPr id="309" name="●"/>
          <p:cNvSpPr txBox="1"/>
          <p:nvPr/>
        </p:nvSpPr>
        <p:spPr>
          <a:xfrm>
            <a:off x="495300" y="26162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10" name="●…"/>
          <p:cNvSpPr txBox="1"/>
          <p:nvPr/>
        </p:nvSpPr>
        <p:spPr>
          <a:xfrm>
            <a:off x="495300" y="3251200"/>
            <a:ext cx="13335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000"/>
              </a:spcBef>
              <a:defRPr sz="14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311" name="●"/>
          <p:cNvSpPr txBox="1"/>
          <p:nvPr/>
        </p:nvSpPr>
        <p:spPr>
          <a:xfrm>
            <a:off x="495300" y="42291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12" name="●"/>
          <p:cNvSpPr txBox="1"/>
          <p:nvPr/>
        </p:nvSpPr>
        <p:spPr>
          <a:xfrm>
            <a:off x="495300" y="48641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13" name="●"/>
          <p:cNvSpPr txBox="1"/>
          <p:nvPr/>
        </p:nvSpPr>
        <p:spPr>
          <a:xfrm>
            <a:off x="495300" y="54991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330066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rostokąt"/>
          <p:cNvSpPr/>
          <p:nvPr/>
        </p:nvSpPr>
        <p:spPr>
          <a:xfrm>
            <a:off x="1084262" y="2298700"/>
            <a:ext cx="1039813" cy="43164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Prostokąt"/>
          <p:cNvSpPr/>
          <p:nvPr/>
        </p:nvSpPr>
        <p:spPr>
          <a:xfrm>
            <a:off x="7869237" y="1590674"/>
            <a:ext cx="390526" cy="688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" name="Prostokąt"/>
          <p:cNvSpPr/>
          <p:nvPr/>
        </p:nvSpPr>
        <p:spPr>
          <a:xfrm>
            <a:off x="7680325" y="2822575"/>
            <a:ext cx="993775" cy="122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Ok. 2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495300" y="203199"/>
            <a:ext cx="7292975" cy="619127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6256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Ok. 20	minut przed egzaminem</a:t>
            </a:r>
          </a:p>
        </p:txBody>
      </p:sp>
      <p:sp>
        <p:nvSpPr>
          <p:cNvPr id="320" name="Zdający zajmują wylosowane  miejsca/stanowiska egzaminacyjne…"/>
          <p:cNvSpPr txBox="1"/>
          <p:nvPr/>
        </p:nvSpPr>
        <p:spPr>
          <a:xfrm>
            <a:off x="2311400" y="1176020"/>
            <a:ext cx="685323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t>Zdający zajmują wylosowane  miejsca/stanowiska egzaminacyjne</a:t>
            </a:r>
          </a:p>
          <a:p>
            <a:pPr marL="355600" indent="-330200">
              <a:spcBef>
                <a:spcPts val="3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pPr>
            <a:r>
              <a:t>PZN informuje zdających o przebiegu egzaminu</a:t>
            </a:r>
          </a:p>
        </p:txBody>
      </p:sp>
      <p:sp>
        <p:nvSpPr>
          <p:cNvPr id="321" name="▪"/>
          <p:cNvSpPr txBox="1"/>
          <p:nvPr/>
        </p:nvSpPr>
        <p:spPr>
          <a:xfrm>
            <a:off x="2349500" y="5277484"/>
            <a:ext cx="15557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330066"/>
                </a:solidFill>
              </a:defRPr>
            </a:lvl1pPr>
          </a:lstStyle>
          <a:p>
            <a:r>
              <a:t>▪</a:t>
            </a:r>
          </a:p>
        </p:txBody>
      </p:sp>
      <p:sp>
        <p:nvSpPr>
          <p:cNvPr id="322" name="Przed rozpoczęciem części  praktycznej egzaminu - model dk, w  i wk – przewodniczący ZN lub  wyznaczona przez PZE osoba  przeprowadza instruktaż  stanowiskowy…"/>
          <p:cNvSpPr txBox="1"/>
          <p:nvPr/>
        </p:nvSpPr>
        <p:spPr>
          <a:xfrm>
            <a:off x="2349500" y="2966719"/>
            <a:ext cx="5213350" cy="308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119000"/>
              <a:buChar char="▪"/>
              <a:tabLst>
                <a:tab pos="342900" algn="l"/>
                <a:tab pos="355600" algn="l"/>
              </a:tabLst>
              <a:defRPr sz="2400">
                <a:solidFill>
                  <a:srgbClr val="C00000"/>
                </a:solidFill>
              </a:defRPr>
            </a:pPr>
            <a:r>
              <a:t>Przed rozpoczęciem części  praktycznej egzaminu - model dk, w  i wk – przewodniczący ZN lub  wyznaczona przez PZE osoba  przeprowadza instruktaż  stanowiskowy</a:t>
            </a:r>
          </a:p>
          <a:p>
            <a:pPr marL="342900" indent="-330200">
              <a:lnSpc>
                <a:spcPts val="2800"/>
              </a:lnSpc>
              <a:spcBef>
                <a:spcPts val="1800"/>
              </a:spcBef>
              <a:tabLst>
                <a:tab pos="342900" algn="l"/>
                <a:tab pos="355600" algn="l"/>
              </a:tabLst>
              <a:defRPr sz="2400">
                <a:solidFill>
                  <a:srgbClr val="C00000"/>
                </a:solidFill>
              </a:defRPr>
            </a:pPr>
            <a:r>
              <a:t>PZN odbiera od zdających pisemne  potwierdzenie odbycia instruktażu  (na wykazie zdających)</a:t>
            </a:r>
          </a:p>
        </p:txBody>
      </p:sp>
      <p:grpSp>
        <p:nvGrpSpPr>
          <p:cNvPr id="326" name="Grupuj"/>
          <p:cNvGrpSpPr/>
          <p:nvPr/>
        </p:nvGrpSpPr>
        <p:grpSpPr>
          <a:xfrm>
            <a:off x="1673225" y="3578224"/>
            <a:ext cx="502920" cy="568032"/>
            <a:chOff x="0" y="0"/>
            <a:chExt cx="502919" cy="568030"/>
          </a:xfrm>
        </p:grpSpPr>
        <p:sp>
          <p:nvSpPr>
            <p:cNvPr id="323" name="Prostokąt"/>
            <p:cNvSpPr/>
            <p:nvPr/>
          </p:nvSpPr>
          <p:spPr>
            <a:xfrm>
              <a:off x="0" y="0"/>
              <a:ext cx="502920" cy="56803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Prostokąt"/>
            <p:cNvSpPr/>
            <p:nvPr/>
          </p:nvSpPr>
          <p:spPr>
            <a:xfrm>
              <a:off x="68218" y="48203"/>
              <a:ext cx="366482" cy="43166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Prostokąt"/>
            <p:cNvSpPr/>
            <p:nvPr/>
          </p:nvSpPr>
          <p:spPr>
            <a:xfrm>
              <a:off x="68218" y="48203"/>
              <a:ext cx="366482" cy="43165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7" name="Sal"/>
          <p:cNvSpPr txBox="1"/>
          <p:nvPr/>
        </p:nvSpPr>
        <p:spPr>
          <a:xfrm>
            <a:off x="1765300" y="3657600"/>
            <a:ext cx="246063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/>
            </a:lvl1pPr>
          </a:lstStyle>
          <a:p>
            <a:r>
              <a:t>Sal</a:t>
            </a:r>
          </a:p>
        </p:txBody>
      </p:sp>
      <p:sp>
        <p:nvSpPr>
          <p:cNvPr id="328" name="Prostokąt"/>
          <p:cNvSpPr/>
          <p:nvPr/>
        </p:nvSpPr>
        <p:spPr>
          <a:xfrm>
            <a:off x="1728787" y="3949700"/>
            <a:ext cx="448946" cy="3772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Laista5"/>
          <p:cNvSpPr txBox="1"/>
          <p:nvPr/>
        </p:nvSpPr>
        <p:spPr>
          <a:xfrm>
            <a:off x="1689100" y="3898900"/>
            <a:ext cx="339725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900"/>
            </a:pPr>
            <a:r>
              <a:t>L</a:t>
            </a:r>
            <a:r>
              <a:rPr sz="1800" baseline="22999"/>
              <a:t>a</a:t>
            </a:r>
            <a:r>
              <a:t>ista</a:t>
            </a:r>
            <a:r>
              <a:rPr sz="1800" baseline="22999"/>
              <a:t>5</a:t>
            </a:r>
          </a:p>
        </p:txBody>
      </p:sp>
      <p:sp>
        <p:nvSpPr>
          <p:cNvPr id="330" name="zdającyc  h"/>
          <p:cNvSpPr txBox="1"/>
          <p:nvPr/>
        </p:nvSpPr>
        <p:spPr>
          <a:xfrm>
            <a:off x="1714500" y="4076700"/>
            <a:ext cx="469900" cy="2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000"/>
              </a:lnSpc>
              <a:spcBef>
                <a:spcPts val="200"/>
              </a:spcBef>
              <a:defRPr sz="900"/>
            </a:lvl1pPr>
          </a:lstStyle>
          <a:p>
            <a:r>
              <a:t>zdającyc  h</a:t>
            </a:r>
          </a:p>
        </p:txBody>
      </p:sp>
      <p:sp>
        <p:nvSpPr>
          <p:cNvPr id="331" name="30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30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 godzinie wyznaczonej przez  dyrektora OKE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7126288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400300" algn="l"/>
                <a:tab pos="26797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 godzinie	wyznaczonej przez  dyrektora	OKE</a:t>
            </a:r>
          </a:p>
        </p:txBody>
      </p:sp>
      <p:sp>
        <p:nvSpPr>
          <p:cNvPr id="334" name="31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31</a:t>
            </a:r>
          </a:p>
        </p:txBody>
      </p:sp>
      <p:sp>
        <p:nvSpPr>
          <p:cNvPr id="335" name="●"/>
          <p:cNvSpPr txBox="1"/>
          <p:nvPr/>
        </p:nvSpPr>
        <p:spPr>
          <a:xfrm>
            <a:off x="342900" y="1937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36" name="PZN przekazuje zdającym Arkusze egzaminacyjne wraz z  Kartami oceny"/>
          <p:cNvSpPr txBox="1"/>
          <p:nvPr/>
        </p:nvSpPr>
        <p:spPr>
          <a:xfrm>
            <a:off x="685800" y="1887219"/>
            <a:ext cx="7818438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PZN przekazuje zdającym Arkusze egzaminacyjne wraz z  Kartami oceny</a:t>
            </a:r>
          </a:p>
        </p:txBody>
      </p:sp>
      <p:sp>
        <p:nvSpPr>
          <p:cNvPr id="337" name="●"/>
          <p:cNvSpPr txBox="1"/>
          <p:nvPr/>
        </p:nvSpPr>
        <p:spPr>
          <a:xfrm>
            <a:off x="342900" y="3067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38" name="PZN poleca zdającym sprawdzenie kompletności materiałów  i uzupełnia ewentualne braki:"/>
          <p:cNvSpPr txBox="1"/>
          <p:nvPr/>
        </p:nvSpPr>
        <p:spPr>
          <a:xfrm>
            <a:off x="685800" y="3017519"/>
            <a:ext cx="8293100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tabLst>
                <a:tab pos="3136900" algn="l"/>
              </a:tabLst>
              <a:defRPr sz="2400"/>
            </a:lvl1pPr>
          </a:lstStyle>
          <a:p>
            <a:r>
              <a:t>PZN poleca zdającym	sprawdzenie kompletności materiałów  i uzupełnia ewentualne braki:</a:t>
            </a:r>
          </a:p>
        </p:txBody>
      </p:sp>
      <p:sp>
        <p:nvSpPr>
          <p:cNvPr id="339" name="●"/>
          <p:cNvSpPr txBox="1"/>
          <p:nvPr/>
        </p:nvSpPr>
        <p:spPr>
          <a:xfrm>
            <a:off x="685800" y="37592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40" name="wymienia arkusz egzaminacyjny, jeżeli jest taka możliwość (tzn. jest  większa liczba arkuszy niż liczba obecnych zdających w sali)  informuje PZE o brakach i PZE podejmuje decyzję o powieleniu po  uzyskaniu zgody dyrektora OKE…"/>
          <p:cNvSpPr txBox="1"/>
          <p:nvPr/>
        </p:nvSpPr>
        <p:spPr>
          <a:xfrm>
            <a:off x="1041400" y="3728718"/>
            <a:ext cx="7643813" cy="195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200"/>
              </a:spcBef>
              <a:defRPr sz="2000"/>
            </a:pPr>
            <a:r>
              <a:t>wymienia arkusz egzaminacyjny, jeżeli jest taka możliwość (tzn. jest  większa liczba arkuszy niż liczba obecnych zdających w sali)  informuje PZE o brakach i PZE podejmuje decyzję o powieleniu po  uzyskaniu zgody dyrektora OKE</a:t>
            </a:r>
          </a:p>
          <a:p>
            <a:pPr indent="12700">
              <a:lnSpc>
                <a:spcPts val="2800"/>
              </a:lnSpc>
              <a:spcBef>
                <a:spcPts val="500"/>
              </a:spcBef>
              <a:defRPr sz="2400">
                <a:solidFill>
                  <a:srgbClr val="C00000"/>
                </a:solidFill>
              </a:defRPr>
            </a:pPr>
            <a:r>
              <a:t>Zdający, który zgłosił braki, podpisuje czytelnie  w wykazie zdających w sali wymianę arkusza</a:t>
            </a:r>
          </a:p>
        </p:txBody>
      </p:sp>
      <p:sp>
        <p:nvSpPr>
          <p:cNvPr id="341" name="●"/>
          <p:cNvSpPr txBox="1"/>
          <p:nvPr/>
        </p:nvSpPr>
        <p:spPr>
          <a:xfrm>
            <a:off x="685800" y="43434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grpSp>
        <p:nvGrpSpPr>
          <p:cNvPr id="344" name="Grupuj"/>
          <p:cNvGrpSpPr/>
          <p:nvPr/>
        </p:nvGrpSpPr>
        <p:grpSpPr>
          <a:xfrm>
            <a:off x="4365625" y="688975"/>
            <a:ext cx="765175" cy="977900"/>
            <a:chOff x="0" y="0"/>
            <a:chExt cx="765175" cy="977900"/>
          </a:xfrm>
        </p:grpSpPr>
        <p:sp>
          <p:nvSpPr>
            <p:cNvPr id="342" name="Prostokąt"/>
            <p:cNvSpPr/>
            <p:nvPr/>
          </p:nvSpPr>
          <p:spPr>
            <a:xfrm>
              <a:off x="0" y="0"/>
              <a:ext cx="765175" cy="9779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Prostokąt"/>
            <p:cNvSpPr/>
            <p:nvPr/>
          </p:nvSpPr>
          <p:spPr>
            <a:xfrm>
              <a:off x="63500" y="25399"/>
              <a:ext cx="638175" cy="8509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o sprawdzeniu kompletności  arkuszy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sprawdzeniu kompletności  arkuszy</a:t>
            </a:r>
          </a:p>
        </p:txBody>
      </p:sp>
      <p:sp>
        <p:nvSpPr>
          <p:cNvPr id="347" name="32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32</a:t>
            </a:r>
          </a:p>
        </p:txBody>
      </p:sp>
      <p:sp>
        <p:nvSpPr>
          <p:cNvPr id="348" name="PZN poleca zdającym zakodowanie arkuszy  egzaminacyjnych i kart oceny"/>
          <p:cNvSpPr txBox="1"/>
          <p:nvPr/>
        </p:nvSpPr>
        <p:spPr>
          <a:xfrm>
            <a:off x="723899" y="1557019"/>
            <a:ext cx="6332539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lvl1pPr>
          </a:lstStyle>
          <a:p>
            <a:r>
              <a:t>PZN poleca zdającym zakodowanie arkuszy  egzaminacyjnych i kart oceny</a:t>
            </a:r>
          </a:p>
        </p:txBody>
      </p:sp>
      <p:sp>
        <p:nvSpPr>
          <p:cNvPr id="349" name="●…"/>
          <p:cNvSpPr txBox="1"/>
          <p:nvPr/>
        </p:nvSpPr>
        <p:spPr>
          <a:xfrm>
            <a:off x="723900" y="2369185"/>
            <a:ext cx="1539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3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350" name="Zdający nie podpisują materiałów egzaminacyjnych  Zdający zapoznają się szczegółowo z „Instrukcją dla  zadającego” na pierwszej stronie arkusza"/>
          <p:cNvSpPr txBox="1"/>
          <p:nvPr/>
        </p:nvSpPr>
        <p:spPr>
          <a:xfrm>
            <a:off x="1066800" y="2289175"/>
            <a:ext cx="7089775" cy="114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ct val="105999"/>
              </a:lnSpc>
              <a:spcBef>
                <a:spcPts val="300"/>
              </a:spcBef>
              <a:defRPr sz="2400"/>
            </a:lvl1pPr>
          </a:lstStyle>
          <a:p>
            <a:r>
              <a:t>Zdający nie podpisują materiałów egzaminacyjnych  Zdający zapoznają się szczegółowo z „Instrukcją dla  zadającego” na pierwszej stronie arkusza</a:t>
            </a:r>
          </a:p>
        </p:txBody>
      </p:sp>
      <p:grpSp>
        <p:nvGrpSpPr>
          <p:cNvPr id="353" name="Grupuj"/>
          <p:cNvGrpSpPr/>
          <p:nvPr/>
        </p:nvGrpSpPr>
        <p:grpSpPr>
          <a:xfrm>
            <a:off x="-1" y="3784599"/>
            <a:ext cx="9144002" cy="2135049"/>
            <a:chOff x="0" y="0"/>
            <a:chExt cx="9144000" cy="2135047"/>
          </a:xfrm>
        </p:grpSpPr>
        <p:sp>
          <p:nvSpPr>
            <p:cNvPr id="351" name="Prostokąt"/>
            <p:cNvSpPr/>
            <p:nvPr/>
          </p:nvSpPr>
          <p:spPr>
            <a:xfrm>
              <a:off x="0" y="0"/>
              <a:ext cx="9144001" cy="213504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Prostokąt"/>
            <p:cNvSpPr/>
            <p:nvPr/>
          </p:nvSpPr>
          <p:spPr>
            <a:xfrm>
              <a:off x="0" y="101800"/>
              <a:ext cx="8763001" cy="45699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4" name="OSTATNI MOMENT DLA SPÓŹNIALSKICH"/>
          <p:cNvSpPr txBox="1"/>
          <p:nvPr/>
        </p:nvSpPr>
        <p:spPr>
          <a:xfrm>
            <a:off x="-88900" y="3848100"/>
            <a:ext cx="8866188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>
                <a:solidFill>
                  <a:srgbClr val="FF0000"/>
                </a:solidFill>
              </a:defRPr>
            </a:lvl1pPr>
          </a:lstStyle>
          <a:p>
            <a:r>
              <a:t>OSTATNI MOMENT DLA SPÓŹNIALSKICH</a:t>
            </a:r>
          </a:p>
        </p:txBody>
      </p:sp>
      <p:grpSp>
        <p:nvGrpSpPr>
          <p:cNvPr id="357" name="Grupuj"/>
          <p:cNvGrpSpPr/>
          <p:nvPr/>
        </p:nvGrpSpPr>
        <p:grpSpPr>
          <a:xfrm>
            <a:off x="12700" y="4457700"/>
            <a:ext cx="9131300" cy="571500"/>
            <a:chOff x="0" y="0"/>
            <a:chExt cx="9131300" cy="571499"/>
          </a:xfrm>
        </p:grpSpPr>
        <p:sp>
          <p:nvSpPr>
            <p:cNvPr id="355" name="Prostokąt"/>
            <p:cNvSpPr/>
            <p:nvPr/>
          </p:nvSpPr>
          <p:spPr>
            <a:xfrm>
              <a:off x="0" y="0"/>
              <a:ext cx="9131300" cy="279400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Prostokąt"/>
            <p:cNvSpPr/>
            <p:nvPr/>
          </p:nvSpPr>
          <p:spPr>
            <a:xfrm>
              <a:off x="1790699" y="292100"/>
              <a:ext cx="5143502" cy="27940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modelu dk, w i wk w części praktycznej egzaminu dla spóźnialskich indywidualnie  przeprowadzany jest instruktaż stanowiskowy"/>
          <p:cNvSpPr txBox="1"/>
          <p:nvPr/>
        </p:nvSpPr>
        <p:spPr>
          <a:xfrm>
            <a:off x="-4763" y="4414518"/>
            <a:ext cx="9174163" cy="59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1782762" indent="-1770062">
              <a:lnSpc>
                <a:spcPts val="2300"/>
              </a:lnSpc>
              <a:spcBef>
                <a:spcPts val="200"/>
              </a:spcBef>
              <a:defRPr sz="2000">
                <a:solidFill>
                  <a:srgbClr val="FF0000"/>
                </a:solidFill>
              </a:defRPr>
            </a:lvl1pPr>
          </a:lstStyle>
          <a:p>
            <a:r>
              <a:t>modelu dk, w i wk w części praktycznej egzaminu dla spóźnialskich indywidualnie  przeprowadzany jest instruktaż stanowiskowy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36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r="10081" b="47819"/>
          <a:stretch>
            <a:fillRect/>
          </a:stretch>
        </p:blipFill>
        <p:spPr>
          <a:xfrm>
            <a:off x="153987" y="503237"/>
            <a:ext cx="8648701" cy="4675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JAK WPROWADZAĆ KOREKTY NA KARCIE OCENY"/>
          <p:cNvSpPr txBox="1"/>
          <p:nvPr/>
        </p:nvSpPr>
        <p:spPr>
          <a:xfrm>
            <a:off x="730799" y="156771"/>
            <a:ext cx="7682402" cy="1031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lnSpc>
                <a:spcPct val="90000"/>
              </a:lnSpc>
              <a:defRPr sz="3200">
                <a:solidFill>
                  <a:srgbClr val="002060"/>
                </a:solidFill>
              </a:defRPr>
            </a:lvl1pPr>
          </a:lstStyle>
          <a:p>
            <a:r>
              <a:t>JAK WPROWADZAĆ KOREKTY NA KARCIE OCENY</a:t>
            </a:r>
          </a:p>
        </p:txBody>
      </p:sp>
      <p:sp>
        <p:nvSpPr>
          <p:cNvPr id="36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65" name="Prostokąt"/>
          <p:cNvSpPr/>
          <p:nvPr/>
        </p:nvSpPr>
        <p:spPr>
          <a:xfrm>
            <a:off x="5332412" y="7297737"/>
            <a:ext cx="701676" cy="25082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262" y="1612900"/>
            <a:ext cx="6162676" cy="524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Grupuj"/>
          <p:cNvGrpSpPr/>
          <p:nvPr/>
        </p:nvGrpSpPr>
        <p:grpSpPr>
          <a:xfrm>
            <a:off x="6928134" y="857746"/>
            <a:ext cx="1981822" cy="2626616"/>
            <a:chOff x="0" y="0"/>
            <a:chExt cx="1981821" cy="2626614"/>
          </a:xfrm>
        </p:grpSpPr>
        <p:sp>
          <p:nvSpPr>
            <p:cNvPr id="367" name="Kształt"/>
            <p:cNvSpPr/>
            <p:nvPr/>
          </p:nvSpPr>
          <p:spPr>
            <a:xfrm rot="260932">
              <a:off x="85242" y="244232"/>
              <a:ext cx="1811338" cy="231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967"/>
                    <a:pt x="0" y="2161"/>
                  </a:cubicBezTo>
                  <a:lnTo>
                    <a:pt x="0" y="10803"/>
                  </a:lnTo>
                  <a:cubicBezTo>
                    <a:pt x="0" y="11997"/>
                    <a:pt x="1612" y="12964"/>
                    <a:pt x="3600" y="12964"/>
                  </a:cubicBezTo>
                  <a:lnTo>
                    <a:pt x="1993" y="21600"/>
                  </a:lnTo>
                  <a:lnTo>
                    <a:pt x="9000" y="12964"/>
                  </a:lnTo>
                  <a:lnTo>
                    <a:pt x="18000" y="12964"/>
                  </a:lnTo>
                  <a:cubicBezTo>
                    <a:pt x="19988" y="12964"/>
                    <a:pt x="21600" y="11997"/>
                    <a:pt x="21600" y="10803"/>
                  </a:cubicBezTo>
                  <a:lnTo>
                    <a:pt x="21600" y="2161"/>
                  </a:lnTo>
                  <a:cubicBezTo>
                    <a:pt x="21600" y="967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729FCF"/>
            </a:solidFill>
            <a:ln w="9525" cap="flat">
              <a:solidFill>
                <a:srgbClr val="3465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8" name="Każda zmiana na karcie oceny wymaga przekreślenia kodu kreskowego"/>
            <p:cNvSpPr txBox="1"/>
            <p:nvPr/>
          </p:nvSpPr>
          <p:spPr>
            <a:xfrm rot="260932">
              <a:off x="231697" y="57690"/>
              <a:ext cx="1588675" cy="176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/>
            </a:lstStyle>
            <a:p>
              <a:r>
                <a:t> Każda zmiana na karcie oceny wymaga przekreślenia kodu kreskowego</a:t>
              </a:r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o zakończeniu czynności  organizacyjnych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200"/>
              </a:lnSpc>
              <a:spcBef>
                <a:spcPts val="3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zakończeniu czynności  organizacyjnych</a:t>
            </a:r>
          </a:p>
        </p:txBody>
      </p:sp>
      <p:sp>
        <p:nvSpPr>
          <p:cNvPr id="372" name="3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35</a:t>
            </a:r>
          </a:p>
        </p:txBody>
      </p:sp>
      <p:sp>
        <p:nvSpPr>
          <p:cNvPr id="373" name="Przewodniczący lub członek ZN ogłasza i zapisuje w widocznym miejscu"/>
          <p:cNvSpPr txBox="1"/>
          <p:nvPr/>
        </p:nvSpPr>
        <p:spPr>
          <a:xfrm>
            <a:off x="2425700" y="1593214"/>
            <a:ext cx="429577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Przewodniczący lub członek ZN ogłasza i zapisuje w widocznym miejscu</a:t>
            </a:r>
          </a:p>
        </p:txBody>
      </p:sp>
      <p:sp>
        <p:nvSpPr>
          <p:cNvPr id="374" name="Prostokąt"/>
          <p:cNvSpPr/>
          <p:nvPr/>
        </p:nvSpPr>
        <p:spPr>
          <a:xfrm>
            <a:off x="261937" y="1566862"/>
            <a:ext cx="1689101" cy="2243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9" name="Grupuj"/>
          <p:cNvGrpSpPr/>
          <p:nvPr/>
        </p:nvGrpSpPr>
        <p:grpSpPr>
          <a:xfrm>
            <a:off x="2352675" y="2640012"/>
            <a:ext cx="4041775" cy="3846196"/>
            <a:chOff x="0" y="0"/>
            <a:chExt cx="4041775" cy="3846195"/>
          </a:xfrm>
        </p:grpSpPr>
        <p:sp>
          <p:nvSpPr>
            <p:cNvPr id="375" name="Prostokąt"/>
            <p:cNvSpPr/>
            <p:nvPr/>
          </p:nvSpPr>
          <p:spPr>
            <a:xfrm>
              <a:off x="0" y="0"/>
              <a:ext cx="4041775" cy="38461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Prostokąt"/>
            <p:cNvSpPr/>
            <p:nvPr/>
          </p:nvSpPr>
          <p:spPr>
            <a:xfrm>
              <a:off x="1660525" y="1830237"/>
              <a:ext cx="939801" cy="20318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Prostokąt"/>
            <p:cNvSpPr/>
            <p:nvPr/>
          </p:nvSpPr>
          <p:spPr>
            <a:xfrm>
              <a:off x="682625" y="2122313"/>
              <a:ext cx="2882901" cy="25398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Prostokąt"/>
            <p:cNvSpPr/>
            <p:nvPr/>
          </p:nvSpPr>
          <p:spPr>
            <a:xfrm>
              <a:off x="1622425" y="2439787"/>
              <a:ext cx="1003301" cy="241281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0" name="10 minut…"/>
          <p:cNvSpPr txBox="1"/>
          <p:nvPr/>
        </p:nvSpPr>
        <p:spPr>
          <a:xfrm>
            <a:off x="3009900" y="4381500"/>
            <a:ext cx="2906713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175" algn="ctr">
              <a:spcBef>
                <a:spcPts val="100"/>
              </a:spcBef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10 minut</a:t>
            </a:r>
          </a:p>
          <a:p>
            <a:pPr indent="3175" algn="ctr"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które nie wlicza się do czasu  egzaminu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odczas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863600"/>
            <a:ext cx="3662363" cy="5127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Podczas egzaminu</a:t>
            </a:r>
          </a:p>
        </p:txBody>
      </p:sp>
      <p:sp>
        <p:nvSpPr>
          <p:cNvPr id="383" name="36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36</a:t>
            </a:r>
          </a:p>
        </p:txBody>
      </p:sp>
      <p:sp>
        <p:nvSpPr>
          <p:cNvPr id="384" name="Zdający powinni:…"/>
          <p:cNvSpPr txBox="1"/>
          <p:nvPr/>
        </p:nvSpPr>
        <p:spPr>
          <a:xfrm>
            <a:off x="533400" y="1549400"/>
            <a:ext cx="766603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300"/>
              </a:spcBef>
              <a:defRPr sz="3000"/>
            </a:pPr>
            <a:r>
              <a:t>Zdający powinni:</a:t>
            </a:r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t>pracować samodzielnie przestrzegając przepisów bhp</a:t>
            </a:r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t>korzystać wyłącznie z materiałów, sprzętu znajdujących  się na stanowisku egzaminacyjnym</a:t>
            </a:r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t>nie porozumiewać się między sobą</a:t>
            </a:r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t>przez podniesienie ręki zgłaszać między innymi:</a:t>
            </a:r>
          </a:p>
        </p:txBody>
      </p:sp>
      <p:sp>
        <p:nvSpPr>
          <p:cNvPr id="385" name="●"/>
          <p:cNvSpPr txBox="1"/>
          <p:nvPr/>
        </p:nvSpPr>
        <p:spPr>
          <a:xfrm>
            <a:off x="914400" y="38735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386" name="gotowość do oceny rezultatu pośredniego, jeżeli taki rezultat  występuje w zadaniu egzaminacyjnym,…"/>
          <p:cNvSpPr txBox="1"/>
          <p:nvPr/>
        </p:nvSpPr>
        <p:spPr>
          <a:xfrm>
            <a:off x="1257300" y="3810000"/>
            <a:ext cx="6959600" cy="129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04000"/>
              </a:lnSpc>
              <a:defRPr sz="2000"/>
            </a:pPr>
            <a:r>
              <a:t>gotowość do oceny rezultatu pośredniego, jeżeli taki rezultat  występuje w zadaniu egzaminacyjnym,</a:t>
            </a:r>
          </a:p>
          <a:p>
            <a:pPr indent="12700">
              <a:lnSpc>
                <a:spcPts val="2600"/>
              </a:lnSpc>
              <a:defRPr sz="2000"/>
            </a:pPr>
            <a:r>
              <a:t>gotowość do podłączenia zasilania, wykonania określonych w  zadaniu działań, itp.</a:t>
            </a:r>
          </a:p>
        </p:txBody>
      </p:sp>
      <p:sp>
        <p:nvSpPr>
          <p:cNvPr id="387" name="●"/>
          <p:cNvSpPr txBox="1"/>
          <p:nvPr/>
        </p:nvSpPr>
        <p:spPr>
          <a:xfrm>
            <a:off x="914400" y="4508500"/>
            <a:ext cx="133350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>
                <a:solidFill>
                  <a:srgbClr val="669999"/>
                </a:solidFill>
              </a:defRPr>
            </a:lvl1pPr>
          </a:lstStyle>
          <a:p>
            <a:r>
              <a:t>●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●"/>
          <p:cNvSpPr txBox="1"/>
          <p:nvPr/>
        </p:nvSpPr>
        <p:spPr>
          <a:xfrm>
            <a:off x="495300" y="1505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390" name="Zdający, który zakończy pracę przed wyznaczoną"/>
          <p:cNvSpPr txBox="1">
            <a:spLocks noGrp="1"/>
          </p:cNvSpPr>
          <p:nvPr>
            <p:ph type="title" idx="4294967295"/>
          </p:nvPr>
        </p:nvSpPr>
        <p:spPr>
          <a:xfrm>
            <a:off x="838200" y="1422400"/>
            <a:ext cx="6711950" cy="3905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Zdający, który zakończy pracę przed wyznaczoną</a:t>
            </a:r>
          </a:p>
        </p:txBody>
      </p:sp>
      <p:sp>
        <p:nvSpPr>
          <p:cNvPr id="391" name="godziną zakończenia egzaminu zgłasza ten fakt przez  podniesienie ręki"/>
          <p:cNvSpPr txBox="1"/>
          <p:nvPr/>
        </p:nvSpPr>
        <p:spPr>
          <a:xfrm>
            <a:off x="838200" y="1793239"/>
            <a:ext cx="7312025" cy="67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600"/>
              </a:lnSpc>
              <a:spcBef>
                <a:spcPts val="400"/>
              </a:spcBef>
              <a:defRPr sz="2400"/>
            </a:lvl1pPr>
          </a:lstStyle>
          <a:p>
            <a:r>
              <a:t>godziną zakończenia egzaminu zgłasza ten fakt przez  podniesienie ręki</a:t>
            </a:r>
          </a:p>
        </p:txBody>
      </p:sp>
      <p:sp>
        <p:nvSpPr>
          <p:cNvPr id="392" name="●"/>
          <p:cNvSpPr txBox="1"/>
          <p:nvPr/>
        </p:nvSpPr>
        <p:spPr>
          <a:xfrm>
            <a:off x="495300" y="2940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393" name="Na 30 minut przed zakończeniem egzaminu PZN  informuje zdających, ile czasu zostało do zakończenia  egzaminu."/>
          <p:cNvSpPr txBox="1"/>
          <p:nvPr/>
        </p:nvSpPr>
        <p:spPr>
          <a:xfrm>
            <a:off x="838200" y="2912110"/>
            <a:ext cx="7327900" cy="69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ct val="89000"/>
              </a:lnSpc>
              <a:spcBef>
                <a:spcPts val="400"/>
              </a:spcBef>
              <a:defRPr sz="2400"/>
            </a:lvl1pPr>
          </a:lstStyle>
          <a:p>
            <a:r>
              <a:t>Na 30 minut przed zakończeniem egzaminu PZN  informuje zdających, ile czasu zostało do zakończenia  egzaminu.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o upływie czasu trwania 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5999163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7305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 upływie	czasu trwania  egzaminu</a:t>
            </a:r>
          </a:p>
        </p:txBody>
      </p:sp>
      <p:sp>
        <p:nvSpPr>
          <p:cNvPr id="396" name="38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38</a:t>
            </a:r>
          </a:p>
        </p:txBody>
      </p:sp>
      <p:sp>
        <p:nvSpPr>
          <p:cNvPr id="397" name="CZĘŚĆ PRAKTYCZNA…"/>
          <p:cNvSpPr txBox="1"/>
          <p:nvPr/>
        </p:nvSpPr>
        <p:spPr>
          <a:xfrm>
            <a:off x="241300" y="1295082"/>
            <a:ext cx="8083550" cy="253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25475" algn="ctr">
              <a:spcBef>
                <a:spcPts val="8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t>CZĘŚĆ PRAKTYCZNA</a:t>
            </a:r>
          </a:p>
          <a:p>
            <a:pPr marL="625475">
              <a:lnSpc>
                <a:spcPts val="2900"/>
              </a:lnSpc>
              <a:spcBef>
                <a:spcPts val="1300"/>
              </a:spcBef>
              <a:buClr>
                <a:srgbClr val="669999"/>
              </a:buClr>
              <a:buSzPct val="115000"/>
              <a:buChar char="●"/>
              <a:defRPr sz="2400">
                <a:latin typeface="Carlito"/>
                <a:ea typeface="Carlito"/>
                <a:cs typeface="Carlito"/>
                <a:sym typeface="Carlito"/>
              </a:defRPr>
            </a:pPr>
            <a:r>
              <a:t>Przewodniczący lub członek ZN ogłasza zakończenie egzaminu i  poleca zdającym:</a:t>
            </a:r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buChar char="●"/>
              <a:defRPr sz="2000">
                <a:latin typeface="Carlito"/>
                <a:ea typeface="Carlito"/>
                <a:cs typeface="Carlito"/>
                <a:sym typeface="Carlito"/>
              </a:defRPr>
            </a:pPr>
            <a:r>
              <a:t>pozostawienie na stanowisku egzaminacyjnym Arkuszy egzaminacyjnych i  rezultatów wykonania zadania</a:t>
            </a:r>
          </a:p>
          <a:p>
            <a:pPr marL="625475">
              <a:spcBef>
                <a:spcPts val="1400"/>
              </a:spcBef>
              <a:buClr>
                <a:srgbClr val="669999"/>
              </a:buClr>
              <a:buSzPct val="65000"/>
              <a:buChar char="●"/>
              <a:defRPr sz="2000">
                <a:latin typeface="Carlito"/>
                <a:ea typeface="Carlito"/>
                <a:cs typeface="Carlito"/>
                <a:sym typeface="Carlito"/>
              </a:defRPr>
            </a:pPr>
            <a:r>
              <a:t>ORAZ: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●"/>
          <p:cNvSpPr txBox="1"/>
          <p:nvPr/>
        </p:nvSpPr>
        <p:spPr>
          <a:xfrm>
            <a:off x="495300" y="1810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91" name="Zdający, który zdał egzamin otrzymuje świadectwo  potwierdzające kwalifikację w zawodzie wydane przez  okręgową komisję egzaminacyjną."/>
          <p:cNvSpPr txBox="1">
            <a:spLocks noGrp="1"/>
          </p:cNvSpPr>
          <p:nvPr>
            <p:ph type="title" idx="4294967295"/>
          </p:nvPr>
        </p:nvSpPr>
        <p:spPr>
          <a:xfrm>
            <a:off x="838200" y="1727200"/>
            <a:ext cx="7312025" cy="11017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Zdający, który zdał egzamin otrzymuje świadectwo  potwierdzające kwalifikację w zawodzie wydane przez  okręgową komisję egzaminacyjną.</a:t>
            </a:r>
          </a:p>
        </p:txBody>
      </p:sp>
      <p:sp>
        <p:nvSpPr>
          <p:cNvPr id="92" name="●"/>
          <p:cNvSpPr txBox="1"/>
          <p:nvPr/>
        </p:nvSpPr>
        <p:spPr>
          <a:xfrm>
            <a:off x="495300" y="32327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93" name="Zdający, który nie zdał egzaminu otrzymuje informację o  wynikach tego egzaminu opracowaną przez okręgową  komisję egzaminacyjną."/>
          <p:cNvSpPr txBox="1"/>
          <p:nvPr/>
        </p:nvSpPr>
        <p:spPr>
          <a:xfrm>
            <a:off x="838200" y="3182619"/>
            <a:ext cx="759301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Zdający, który nie zdał egzaminu otrzymuje informację o  wynikach tego egzaminu opracowaną przez okręgową  komisję egzaminacyjną.</a:t>
            </a:r>
          </a:p>
        </p:txBody>
      </p:sp>
      <p:sp>
        <p:nvSpPr>
          <p:cNvPr id="94" name="●"/>
          <p:cNvSpPr txBox="1"/>
          <p:nvPr/>
        </p:nvSpPr>
        <p:spPr>
          <a:xfrm>
            <a:off x="495300" y="4655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95" name="Zdający, który nie zdał egzaminu, ponownie składa  deklarację po otrzymaniu informacji o wynikach egzaminu  zawodowego w terminie 7 dni od dnia otrzymania  informacji o wynikach"/>
          <p:cNvSpPr txBox="1"/>
          <p:nvPr/>
        </p:nvSpPr>
        <p:spPr>
          <a:xfrm>
            <a:off x="838200" y="4605018"/>
            <a:ext cx="7802563" cy="10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t>Zdający, który nie zdał egzaminu, ponownie składa  deklarację po otrzymaniu informacji o wynikach egzaminu  zawodowego w terminie 7 dni od dnia otrzymania  informacji o wynikach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39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39</a:t>
            </a:r>
          </a:p>
        </p:txBody>
      </p:sp>
      <p:grpSp>
        <p:nvGrpSpPr>
          <p:cNvPr id="406" name="Grupuj"/>
          <p:cNvGrpSpPr/>
          <p:nvPr/>
        </p:nvGrpSpPr>
        <p:grpSpPr>
          <a:xfrm>
            <a:off x="390525" y="1902752"/>
            <a:ext cx="8388350" cy="4882223"/>
            <a:chOff x="0" y="0"/>
            <a:chExt cx="8388350" cy="4882222"/>
          </a:xfrm>
        </p:grpSpPr>
        <p:sp>
          <p:nvSpPr>
            <p:cNvPr id="400" name="Prostokąt"/>
            <p:cNvSpPr/>
            <p:nvPr/>
          </p:nvSpPr>
          <p:spPr>
            <a:xfrm>
              <a:off x="0" y="0"/>
              <a:ext cx="8388350" cy="488222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Kształt"/>
            <p:cNvSpPr/>
            <p:nvPr/>
          </p:nvSpPr>
          <p:spPr>
            <a:xfrm>
              <a:off x="4722811" y="881722"/>
              <a:ext cx="213836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" y="0"/>
                  </a:moveTo>
                  <a:lnTo>
                    <a:pt x="20820" y="0"/>
                  </a:lnTo>
                  <a:lnTo>
                    <a:pt x="21123" y="283"/>
                  </a:lnTo>
                  <a:lnTo>
                    <a:pt x="21371" y="1054"/>
                  </a:lnTo>
                  <a:lnTo>
                    <a:pt x="2153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39" y="19401"/>
                  </a:lnTo>
                  <a:lnTo>
                    <a:pt x="21371" y="20546"/>
                  </a:lnTo>
                  <a:lnTo>
                    <a:pt x="21123" y="21317"/>
                  </a:lnTo>
                  <a:lnTo>
                    <a:pt x="20820" y="21600"/>
                  </a:lnTo>
                  <a:lnTo>
                    <a:pt x="780" y="21600"/>
                  </a:lnTo>
                  <a:lnTo>
                    <a:pt x="477" y="21317"/>
                  </a:lnTo>
                  <a:lnTo>
                    <a:pt x="229" y="20546"/>
                  </a:lnTo>
                  <a:lnTo>
                    <a:pt x="6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61" y="2199"/>
                  </a:lnTo>
                  <a:lnTo>
                    <a:pt x="229" y="1054"/>
                  </a:lnTo>
                  <a:lnTo>
                    <a:pt x="477" y="283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Kształt"/>
            <p:cNvSpPr/>
            <p:nvPr/>
          </p:nvSpPr>
          <p:spPr>
            <a:xfrm>
              <a:off x="6950075" y="881722"/>
              <a:ext cx="11922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0200" y="0"/>
                  </a:lnTo>
                  <a:lnTo>
                    <a:pt x="20745" y="283"/>
                  </a:lnTo>
                  <a:lnTo>
                    <a:pt x="21190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90" y="20546"/>
                  </a:lnTo>
                  <a:lnTo>
                    <a:pt x="20745" y="21317"/>
                  </a:lnTo>
                  <a:lnTo>
                    <a:pt x="20200" y="21600"/>
                  </a:lnTo>
                  <a:lnTo>
                    <a:pt x="1400" y="21600"/>
                  </a:lnTo>
                  <a:lnTo>
                    <a:pt x="855" y="21317"/>
                  </a:lnTo>
                  <a:lnTo>
                    <a:pt x="410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0" y="1054"/>
                  </a:lnTo>
                  <a:lnTo>
                    <a:pt x="855" y="283"/>
                  </a:lnTo>
                  <a:lnTo>
                    <a:pt x="140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Kształt"/>
            <p:cNvSpPr/>
            <p:nvPr/>
          </p:nvSpPr>
          <p:spPr>
            <a:xfrm>
              <a:off x="295274" y="1170647"/>
              <a:ext cx="119062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2" y="0"/>
                  </a:moveTo>
                  <a:lnTo>
                    <a:pt x="20198" y="0"/>
                  </a:lnTo>
                  <a:lnTo>
                    <a:pt x="20744" y="283"/>
                  </a:lnTo>
                  <a:lnTo>
                    <a:pt x="21189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89" y="20546"/>
                  </a:lnTo>
                  <a:lnTo>
                    <a:pt x="20744" y="21317"/>
                  </a:lnTo>
                  <a:lnTo>
                    <a:pt x="20198" y="21600"/>
                  </a:lnTo>
                  <a:lnTo>
                    <a:pt x="1402" y="21600"/>
                  </a:lnTo>
                  <a:lnTo>
                    <a:pt x="856" y="21317"/>
                  </a:lnTo>
                  <a:lnTo>
                    <a:pt x="411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1" y="1054"/>
                  </a:lnTo>
                  <a:lnTo>
                    <a:pt x="856" y="283"/>
                  </a:lnTo>
                  <a:lnTo>
                    <a:pt x="1402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Kształt"/>
            <p:cNvSpPr/>
            <p:nvPr/>
          </p:nvSpPr>
          <p:spPr>
            <a:xfrm>
              <a:off x="6527800" y="2813709"/>
              <a:ext cx="1614489" cy="4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" y="0"/>
                  </a:moveTo>
                  <a:lnTo>
                    <a:pt x="20566" y="0"/>
                  </a:lnTo>
                  <a:lnTo>
                    <a:pt x="20969" y="283"/>
                  </a:lnTo>
                  <a:lnTo>
                    <a:pt x="21297" y="1054"/>
                  </a:lnTo>
                  <a:lnTo>
                    <a:pt x="2151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19" y="19401"/>
                  </a:lnTo>
                  <a:lnTo>
                    <a:pt x="21297" y="20546"/>
                  </a:lnTo>
                  <a:lnTo>
                    <a:pt x="20969" y="21317"/>
                  </a:lnTo>
                  <a:lnTo>
                    <a:pt x="20566" y="21600"/>
                  </a:lnTo>
                  <a:lnTo>
                    <a:pt x="1034" y="21600"/>
                  </a:lnTo>
                  <a:lnTo>
                    <a:pt x="631" y="21317"/>
                  </a:lnTo>
                  <a:lnTo>
                    <a:pt x="303" y="20546"/>
                  </a:lnTo>
                  <a:lnTo>
                    <a:pt x="8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81" y="2199"/>
                  </a:lnTo>
                  <a:lnTo>
                    <a:pt x="303" y="1054"/>
                  </a:lnTo>
                  <a:lnTo>
                    <a:pt x="631" y="283"/>
                  </a:lnTo>
                  <a:lnTo>
                    <a:pt x="1034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Kształt"/>
            <p:cNvSpPr/>
            <p:nvPr/>
          </p:nvSpPr>
          <p:spPr>
            <a:xfrm>
              <a:off x="204786" y="3182009"/>
              <a:ext cx="1174752" cy="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" y="0"/>
                  </a:moveTo>
                  <a:lnTo>
                    <a:pt x="20413" y="0"/>
                  </a:lnTo>
                  <a:lnTo>
                    <a:pt x="20875" y="283"/>
                  </a:lnTo>
                  <a:lnTo>
                    <a:pt x="21252" y="1054"/>
                  </a:lnTo>
                  <a:lnTo>
                    <a:pt x="21507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07" y="19401"/>
                  </a:lnTo>
                  <a:lnTo>
                    <a:pt x="21252" y="20546"/>
                  </a:lnTo>
                  <a:lnTo>
                    <a:pt x="20875" y="21317"/>
                  </a:lnTo>
                  <a:lnTo>
                    <a:pt x="20413" y="21600"/>
                  </a:lnTo>
                  <a:lnTo>
                    <a:pt x="1187" y="21600"/>
                  </a:lnTo>
                  <a:lnTo>
                    <a:pt x="725" y="21317"/>
                  </a:lnTo>
                  <a:lnTo>
                    <a:pt x="348" y="20546"/>
                  </a:lnTo>
                  <a:lnTo>
                    <a:pt x="93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93" y="2199"/>
                  </a:lnTo>
                  <a:lnTo>
                    <a:pt x="348" y="1054"/>
                  </a:lnTo>
                  <a:lnTo>
                    <a:pt x="725" y="283"/>
                  </a:lnTo>
                  <a:lnTo>
                    <a:pt x="1187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7" name="MODEL DK – REZULTATY SĄ NA…"/>
          <p:cNvSpPr txBox="1">
            <a:spLocks noGrp="1"/>
          </p:cNvSpPr>
          <p:nvPr>
            <p:ph type="title" idx="4294967295"/>
          </p:nvPr>
        </p:nvSpPr>
        <p:spPr>
          <a:xfrm>
            <a:off x="495300" y="203200"/>
            <a:ext cx="8153400" cy="1697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MODEL DK – REZULTATY SĄ NA</a:t>
            </a: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WYDRUKACH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Na ostatniej stronie znajduje się tabela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rostokąt"/>
          <p:cNvSpPr/>
          <p:nvPr/>
        </p:nvSpPr>
        <p:spPr>
          <a:xfrm>
            <a:off x="7800975" y="49212"/>
            <a:ext cx="1343025" cy="461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0" name="40"/>
          <p:cNvSpPr txBox="1"/>
          <p:nvPr/>
        </p:nvSpPr>
        <p:spPr>
          <a:xfrm>
            <a:off x="8832850" y="6350000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40</a:t>
            </a:r>
          </a:p>
        </p:txBody>
      </p:sp>
      <p:grpSp>
        <p:nvGrpSpPr>
          <p:cNvPr id="413" name="Grupuj"/>
          <p:cNvGrpSpPr/>
          <p:nvPr/>
        </p:nvGrpSpPr>
        <p:grpSpPr>
          <a:xfrm>
            <a:off x="317500" y="1642606"/>
            <a:ext cx="7820417" cy="4996001"/>
            <a:chOff x="0" y="0"/>
            <a:chExt cx="7820416" cy="4996000"/>
          </a:xfrm>
        </p:grpSpPr>
        <p:sp>
          <p:nvSpPr>
            <p:cNvPr id="411" name="Prostokąt"/>
            <p:cNvSpPr/>
            <p:nvPr/>
          </p:nvSpPr>
          <p:spPr>
            <a:xfrm>
              <a:off x="0" y="0"/>
              <a:ext cx="7820417" cy="49960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Kształt"/>
            <p:cNvSpPr/>
            <p:nvPr/>
          </p:nvSpPr>
          <p:spPr>
            <a:xfrm>
              <a:off x="341425" y="1623148"/>
              <a:ext cx="4269295" cy="42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2" y="0"/>
                  </a:moveTo>
                  <a:lnTo>
                    <a:pt x="21238" y="0"/>
                  </a:lnTo>
                  <a:lnTo>
                    <a:pt x="21379" y="283"/>
                  </a:lnTo>
                  <a:lnTo>
                    <a:pt x="21494" y="1054"/>
                  </a:lnTo>
                  <a:lnTo>
                    <a:pt x="21572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72" y="19401"/>
                  </a:lnTo>
                  <a:lnTo>
                    <a:pt x="21494" y="20546"/>
                  </a:lnTo>
                  <a:lnTo>
                    <a:pt x="21379" y="21317"/>
                  </a:lnTo>
                  <a:lnTo>
                    <a:pt x="21238" y="21600"/>
                  </a:lnTo>
                  <a:lnTo>
                    <a:pt x="362" y="21600"/>
                  </a:lnTo>
                  <a:lnTo>
                    <a:pt x="221" y="21317"/>
                  </a:lnTo>
                  <a:lnTo>
                    <a:pt x="106" y="20546"/>
                  </a:lnTo>
                  <a:lnTo>
                    <a:pt x="28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28" y="2199"/>
                  </a:lnTo>
                  <a:lnTo>
                    <a:pt x="106" y="1054"/>
                  </a:lnTo>
                  <a:lnTo>
                    <a:pt x="221" y="283"/>
                  </a:lnTo>
                  <a:lnTo>
                    <a:pt x="362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4" name="MODEL DK – REZULTATY NAGRYWANE są na płycie…"/>
          <p:cNvSpPr txBox="1">
            <a:spLocks noGrp="1"/>
          </p:cNvSpPr>
          <p:nvPr>
            <p:ph type="title" idx="4294967295"/>
          </p:nvPr>
        </p:nvSpPr>
        <p:spPr>
          <a:xfrm>
            <a:off x="717550" y="535781"/>
            <a:ext cx="7051676" cy="10318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8000" defTabSz="576072">
              <a:defRPr sz="2268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MODEL DK – REZULTATY NAGRYWANE są na płycie</a:t>
            </a:r>
          </a:p>
          <a:p>
            <a:pPr indent="8000" defTabSz="576072">
              <a:defRPr sz="2268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indent="8000" defTabSz="576072">
              <a:defRPr sz="2268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 ostatniej stronie znajduje się tabela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rostokąt"/>
          <p:cNvSpPr/>
          <p:nvPr/>
        </p:nvSpPr>
        <p:spPr>
          <a:xfrm>
            <a:off x="7800975" y="49212"/>
            <a:ext cx="1343025" cy="461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Prostokąt"/>
          <p:cNvSpPr/>
          <p:nvPr/>
        </p:nvSpPr>
        <p:spPr>
          <a:xfrm>
            <a:off x="1397000" y="2578100"/>
            <a:ext cx="609600" cy="304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Prostokąt"/>
          <p:cNvSpPr/>
          <p:nvPr/>
        </p:nvSpPr>
        <p:spPr>
          <a:xfrm>
            <a:off x="2057400" y="2578100"/>
            <a:ext cx="3987800" cy="30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9" name="Prostokąt"/>
          <p:cNvSpPr/>
          <p:nvPr/>
        </p:nvSpPr>
        <p:spPr>
          <a:xfrm>
            <a:off x="1244600" y="2984500"/>
            <a:ext cx="4813300" cy="304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" name="Prostokąt"/>
          <p:cNvSpPr/>
          <p:nvPr/>
        </p:nvSpPr>
        <p:spPr>
          <a:xfrm>
            <a:off x="1244600" y="3390900"/>
            <a:ext cx="4927600" cy="304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Po wykonaniu wszystkich czynności zdający  opuszczają salę / miejsce egzaminu…"/>
          <p:cNvSpPr txBox="1"/>
          <p:nvPr/>
        </p:nvSpPr>
        <p:spPr>
          <a:xfrm>
            <a:off x="1219200" y="1482725"/>
            <a:ext cx="5345113" cy="287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1000"/>
              </a:lnSpc>
              <a:spcBef>
                <a:spcPts val="100"/>
              </a:spcBef>
              <a:defRPr sz="2400">
                <a:latin typeface="Carlito"/>
                <a:ea typeface="Carlito"/>
                <a:cs typeface="Carlito"/>
                <a:sym typeface="Carlito"/>
              </a:defRPr>
            </a:pPr>
            <a:r>
              <a:t>Po wykonaniu wszystkich czynności zdający  opuszczają salę / miejsce egzaminu</a:t>
            </a:r>
          </a:p>
          <a:p>
            <a:pPr indent="12700">
              <a:lnSpc>
                <a:spcPct val="111000"/>
              </a:lnSpc>
              <a:spcBef>
                <a:spcPts val="1200"/>
              </a:spcBef>
              <a:defRPr sz="24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(tylko w modelu d i dk w sali pozostają  przedstawiciele zdających, obecni przy  pakowaniu prac do bezpiecznych kopert</a:t>
            </a:r>
            <a:r>
              <a:rPr sz="2000"/>
              <a:t>)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rzewodniczący zespołu egzaminacyjnego lub  Dyrektor OKE egzaminu może unieważnić  odpowiednią część egzaminu w przypadku:"/>
          <p:cNvSpPr txBox="1">
            <a:spLocks noGrp="1"/>
          </p:cNvSpPr>
          <p:nvPr>
            <p:ph type="title" idx="4294967295"/>
          </p:nvPr>
        </p:nvSpPr>
        <p:spPr>
          <a:xfrm>
            <a:off x="495300" y="635000"/>
            <a:ext cx="6767513" cy="11017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Przewodniczący</a:t>
            </a:r>
            <a:r>
              <a:rPr dirty="0"/>
              <a:t> </a:t>
            </a:r>
            <a:r>
              <a:rPr dirty="0" err="1"/>
              <a:t>zespołu</a:t>
            </a:r>
            <a:r>
              <a:rPr dirty="0"/>
              <a:t> </a:t>
            </a:r>
            <a:r>
              <a:rPr dirty="0" err="1"/>
              <a:t>egzaminacyjnego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 </a:t>
            </a:r>
            <a:r>
              <a:rPr dirty="0" err="1"/>
              <a:t>Dyrektor</a:t>
            </a:r>
            <a:r>
              <a:rPr dirty="0"/>
              <a:t> OKE </a:t>
            </a:r>
            <a:r>
              <a:rPr dirty="0" err="1"/>
              <a:t>egzaminu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unieważnić</a:t>
            </a:r>
            <a:r>
              <a:rPr dirty="0"/>
              <a:t>  </a:t>
            </a:r>
            <a:r>
              <a:rPr dirty="0" err="1"/>
              <a:t>odpowiednią</a:t>
            </a:r>
            <a:r>
              <a:rPr dirty="0"/>
              <a:t> </a:t>
            </a:r>
            <a:r>
              <a:rPr dirty="0" err="1"/>
              <a:t>część</a:t>
            </a:r>
            <a:r>
              <a:rPr dirty="0"/>
              <a:t> </a:t>
            </a:r>
            <a:r>
              <a:rPr dirty="0" err="1"/>
              <a:t>egzaminu</a:t>
            </a:r>
            <a:r>
              <a:rPr dirty="0"/>
              <a:t> w </a:t>
            </a:r>
            <a:r>
              <a:rPr dirty="0" err="1"/>
              <a:t>przypadku</a:t>
            </a:r>
            <a:r>
              <a:rPr dirty="0"/>
              <a:t>:</a:t>
            </a:r>
          </a:p>
        </p:txBody>
      </p:sp>
      <p:sp>
        <p:nvSpPr>
          <p:cNvPr id="424" name="Stwierdzenia niesamodzielnego rozwiązywania zadań"/>
          <p:cNvSpPr txBox="1"/>
          <p:nvPr/>
        </p:nvSpPr>
        <p:spPr>
          <a:xfrm>
            <a:off x="495300" y="2082800"/>
            <a:ext cx="763746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"/>
              </a:spcBef>
              <a:buSzPct val="69000"/>
              <a:buChar char="●"/>
              <a:tabLst>
                <a:tab pos="342900" algn="l"/>
                <a:tab pos="355600" algn="l"/>
              </a:tabLst>
              <a:defRPr sz="2400"/>
            </a:lvl1pPr>
          </a:lstStyle>
          <a:p>
            <a:r>
              <a:t>Stwierdzenia niesamodzielnego rozwiązywania zadań</a:t>
            </a:r>
          </a:p>
        </p:txBody>
      </p:sp>
      <p:sp>
        <p:nvSpPr>
          <p:cNvPr id="425" name="●"/>
          <p:cNvSpPr txBox="1"/>
          <p:nvPr/>
        </p:nvSpPr>
        <p:spPr>
          <a:xfrm>
            <a:off x="495300" y="3016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t>●</a:t>
            </a:r>
          </a:p>
        </p:txBody>
      </p:sp>
      <p:sp>
        <p:nvSpPr>
          <p:cNvPr id="426" name="Wniesienia przez zdającego do sali egzaminacyjnej lub  korzystania podczas egzaminu z urządzenia  telekomunikacyjnego oraz materiałów i przyborów  niewymienionych w wykazie ogłoszonym przez Dyrektora  OKE"/>
          <p:cNvSpPr txBox="1">
            <a:spLocks noGrp="1"/>
          </p:cNvSpPr>
          <p:nvPr>
            <p:ph type="body" idx="4294967295"/>
          </p:nvPr>
        </p:nvSpPr>
        <p:spPr>
          <a:xfrm>
            <a:off x="495300" y="1881187"/>
            <a:ext cx="8134350" cy="462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355600">
              <a:lnSpc>
                <a:spcPts val="2800"/>
              </a:lnSpc>
              <a:spcBef>
                <a:spcPts val="2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Wniesienia </a:t>
            </a:r>
            <a:r>
              <a:rPr lang="pl-PL" dirty="0"/>
              <a:t>przez zdającego do sali egzaminacyjnej lub  korzystania podczas egzaminu z urządzenia </a:t>
            </a:r>
            <a:r>
              <a:rPr dirty="0" smtClean="0"/>
              <a:t>OKE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Zakłócania przez zdającego prawidłowego przebiegu  egzaminu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427" name="●"/>
          <p:cNvSpPr txBox="1"/>
          <p:nvPr/>
        </p:nvSpPr>
        <p:spPr>
          <a:xfrm>
            <a:off x="495300" y="5302884"/>
            <a:ext cx="15398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endParaRPr dirty="0"/>
          </a:p>
        </p:txBody>
      </p:sp>
      <p:sp>
        <p:nvSpPr>
          <p:cNvPr id="428" name="Zakłócania przez zdającego prawidłowego przebiegu  egzaminu"/>
          <p:cNvSpPr txBox="1"/>
          <p:nvPr/>
        </p:nvSpPr>
        <p:spPr>
          <a:xfrm>
            <a:off x="495300" y="4194496"/>
            <a:ext cx="751998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Wydanie świadectw…"/>
          <p:cNvSpPr txBox="1"/>
          <p:nvPr/>
        </p:nvSpPr>
        <p:spPr>
          <a:xfrm>
            <a:off x="1168400" y="2247900"/>
            <a:ext cx="71628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dirty="0" err="1"/>
              <a:t>Wydanie</a:t>
            </a:r>
            <a:r>
              <a:rPr dirty="0"/>
              <a:t> </a:t>
            </a:r>
            <a:r>
              <a:rPr b="1" u="sng" dirty="0" err="1">
                <a:solidFill>
                  <a:srgbClr val="FF0000"/>
                </a:solidFill>
              </a:rPr>
              <a:t>świadectw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defRPr sz="3000"/>
            </a:pPr>
            <a:r>
              <a:rPr dirty="0" err="1"/>
              <a:t>potwierdzających</a:t>
            </a:r>
            <a:r>
              <a:rPr dirty="0"/>
              <a:t> </a:t>
            </a:r>
            <a:r>
              <a:rPr dirty="0" err="1"/>
              <a:t>kwalifikacje</a:t>
            </a:r>
            <a:r>
              <a:rPr dirty="0"/>
              <a:t> w </a:t>
            </a:r>
            <a:r>
              <a:rPr dirty="0" err="1"/>
              <a:t>zawodzie</a:t>
            </a:r>
            <a:r>
              <a:rPr dirty="0"/>
              <a:t>:</a:t>
            </a:r>
          </a:p>
          <a:p>
            <a:pPr algn="ctr">
              <a:spcBef>
                <a:spcPts val="500"/>
              </a:spcBef>
              <a:defRPr sz="3000"/>
            </a:pPr>
            <a:r>
              <a:rPr dirty="0"/>
              <a:t>31 </a:t>
            </a:r>
            <a:r>
              <a:rPr lang="pl-PL" dirty="0" smtClean="0"/>
              <a:t>sierpnia</a:t>
            </a:r>
            <a:r>
              <a:rPr dirty="0" smtClean="0"/>
              <a:t> </a:t>
            </a:r>
            <a:r>
              <a:rPr b="1" dirty="0"/>
              <a:t>2021 </a:t>
            </a:r>
            <a:r>
              <a:rPr b="1" dirty="0" err="1"/>
              <a:t>roku</a:t>
            </a:r>
            <a:endParaRPr b="1" dirty="0"/>
          </a:p>
        </p:txBody>
      </p:sp>
      <p:sp>
        <p:nvSpPr>
          <p:cNvPr id="431" name="Wydanie dyplomów…"/>
          <p:cNvSpPr txBox="1"/>
          <p:nvPr/>
        </p:nvSpPr>
        <p:spPr>
          <a:xfrm>
            <a:off x="1874519" y="3962400"/>
            <a:ext cx="5394962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</a:pPr>
            <a:endParaRPr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Informacje na stronie"/>
          <p:cNvSpPr txBox="1">
            <a:spLocks noGrp="1"/>
          </p:cNvSpPr>
          <p:nvPr>
            <p:ph type="title" idx="4294967295"/>
          </p:nvPr>
        </p:nvSpPr>
        <p:spPr>
          <a:xfrm>
            <a:off x="495300" y="2197100"/>
            <a:ext cx="3346450" cy="452438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Informacje na stronie</a:t>
            </a:r>
          </a:p>
        </p:txBody>
      </p:sp>
      <p:sp>
        <p:nvSpPr>
          <p:cNvPr id="434" name="http://www.oke.krakow.pl/…"/>
          <p:cNvSpPr txBox="1"/>
          <p:nvPr/>
        </p:nvSpPr>
        <p:spPr>
          <a:xfrm>
            <a:off x="482600" y="3175000"/>
            <a:ext cx="619283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17500">
              <a:spcBef>
                <a:spcPts val="6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hlinkClick r:id="rId2"/>
              </a:rPr>
              <a:t>http://www.oke.krakow.pl/</a:t>
            </a:r>
          </a:p>
          <a:p>
            <a:pPr marL="342900" indent="-317500">
              <a:spcBef>
                <a:spcPts val="4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/>
            </a:pP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://www.zsht.pl/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●"/>
          <p:cNvSpPr txBox="1"/>
          <p:nvPr/>
        </p:nvSpPr>
        <p:spPr>
          <a:xfrm>
            <a:off x="495300" y="25977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98" name="Osoba, która posiada świadectwa potwierdzające  wszystkie kwalifikacje wyodrębnione w danym  zawodzie oraz świadectwo ukończenia szkoły  ponadgimnazjalnej może otrzymać dyplom  potwierdzający kwalifikacje zawodowe wydany przez  komisję okręgową"/>
          <p:cNvSpPr txBox="1"/>
          <p:nvPr/>
        </p:nvSpPr>
        <p:spPr>
          <a:xfrm>
            <a:off x="838200" y="2585718"/>
            <a:ext cx="7142163" cy="166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r>
              <a:t>Osoba, która posiada </a:t>
            </a:r>
            <a:r>
              <a:rPr b="1"/>
              <a:t>świadectwa potwierdzające  wszystkie kwalifikacje </a:t>
            </a:r>
            <a:r>
              <a:t>wyodrębnione w danym  zawodzie oraz </a:t>
            </a:r>
            <a:r>
              <a:rPr b="1"/>
              <a:t>świadectwo ukończenia szkoły  ponadgimnazjalnej </a:t>
            </a:r>
            <a:r>
              <a:t>może otrzymać </a:t>
            </a:r>
            <a:r>
              <a:rPr b="1" u="sng"/>
              <a:t>dyplom </a:t>
            </a:r>
            <a:r>
              <a:rPr b="1"/>
              <a:t> </a:t>
            </a:r>
            <a:r>
              <a:t>potwierdzający kwalifikacje zawodowe wydany przez  komisję okręgową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rostokąt"/>
          <p:cNvSpPr/>
          <p:nvPr/>
        </p:nvSpPr>
        <p:spPr>
          <a:xfrm>
            <a:off x="0" y="61912"/>
            <a:ext cx="9001125" cy="65817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rostokąt"/>
          <p:cNvSpPr/>
          <p:nvPr/>
        </p:nvSpPr>
        <p:spPr>
          <a:xfrm>
            <a:off x="0" y="0"/>
            <a:ext cx="8967788" cy="67151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onowne przystąpienie do  egzaminu"/>
          <p:cNvSpPr txBox="1">
            <a:spLocks noGrp="1"/>
          </p:cNvSpPr>
          <p:nvPr>
            <p:ph type="title" idx="4294967295"/>
          </p:nvPr>
        </p:nvSpPr>
        <p:spPr>
          <a:xfrm>
            <a:off x="495300" y="317500"/>
            <a:ext cx="5632450" cy="1066800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000"/>
              </a:lnSpc>
              <a:spcBef>
                <a:spcPts val="400"/>
              </a:spcBef>
              <a:defRPr sz="35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Ponowne przystąpienie do  egzaminu</a:t>
            </a:r>
          </a:p>
        </p:txBody>
      </p:sp>
      <p:sp>
        <p:nvSpPr>
          <p:cNvPr id="107" name="●"/>
          <p:cNvSpPr txBox="1"/>
          <p:nvPr/>
        </p:nvSpPr>
        <p:spPr>
          <a:xfrm>
            <a:off x="495300" y="1683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108" name="Uczeń, absolwent, który nie przystąpił do egzaminu lub  odpowiedniej części tego egzaminu w wyznaczonym  terminie, którego część pisemna lub praktyczna została  unieważniona lub który nie uzyskał wymaganej liczby punktów…"/>
          <p:cNvSpPr txBox="1"/>
          <p:nvPr/>
        </p:nvSpPr>
        <p:spPr>
          <a:xfrm>
            <a:off x="495300" y="1645919"/>
            <a:ext cx="8023225" cy="398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5600">
              <a:lnSpc>
                <a:spcPts val="2800"/>
              </a:lnSpc>
              <a:spcBef>
                <a:spcPts val="200"/>
              </a:spcBef>
              <a:defRPr sz="2400"/>
            </a:pPr>
            <a:r>
              <a:t>Uczeń, absolwent, który nie przystąpił do egzaminu lub  odpowiedniej części tego egzaminu w wyznaczonym  terminie, którego część pisemna lub praktyczna została  unieważniona lub który nie uzyskał wymaganej liczby punktów</a:t>
            </a:r>
          </a:p>
          <a:p>
            <a:pPr indent="355600">
              <a:lnSpc>
                <a:spcPts val="2800"/>
              </a:lnSpc>
              <a:spcBef>
                <a:spcPts val="500"/>
              </a:spcBef>
              <a:defRPr sz="2400" b="1"/>
            </a:pPr>
            <a:r>
              <a:t>ma prawo </a:t>
            </a:r>
            <a:r>
              <a:rPr b="0"/>
              <a:t>przystąpić do egzaminu lub odpowiedniej części  tego egzaminu w kolejnych terminach jego  przeprowadzania w trakcie nauki </a:t>
            </a:r>
            <a:r>
              <a:rPr u="sng"/>
              <a:t>oraz dwukrotnie po  zakończeniu nauki na zasadach określonych dla  absolwentów; przystąpienie po raz trzeci lub kolejny  po zakończeniu nauki odbywa się na warunkach  określonych dla egzaminu eksternistycznego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dpłatność za egzamin dotyczy:"/>
          <p:cNvSpPr txBox="1">
            <a:spLocks noGrp="1"/>
          </p:cNvSpPr>
          <p:nvPr>
            <p:ph type="title" idx="4294967295"/>
          </p:nvPr>
        </p:nvSpPr>
        <p:spPr>
          <a:xfrm>
            <a:off x="495300" y="800100"/>
            <a:ext cx="7088188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Odpłatność za egzamin dotyczy:</a:t>
            </a:r>
          </a:p>
        </p:txBody>
      </p:sp>
      <p:sp>
        <p:nvSpPr>
          <p:cNvPr id="111" name="●…"/>
          <p:cNvSpPr txBox="1"/>
          <p:nvPr/>
        </p:nvSpPr>
        <p:spPr>
          <a:xfrm>
            <a:off x="495300" y="1810385"/>
            <a:ext cx="1539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  <a:p>
            <a:pPr indent="12700">
              <a:spcBef>
                <a:spcPts val="1300"/>
              </a:spcBef>
              <a:defRPr sz="1600">
                <a:solidFill>
                  <a:srgbClr val="330066"/>
                </a:solidFill>
              </a:defRPr>
            </a:pPr>
            <a:r>
              <a:t>●</a:t>
            </a:r>
          </a:p>
        </p:txBody>
      </p:sp>
      <p:sp>
        <p:nvSpPr>
          <p:cNvPr id="112" name="Młodocianych pracowników…"/>
          <p:cNvSpPr txBox="1"/>
          <p:nvPr/>
        </p:nvSpPr>
        <p:spPr>
          <a:xfrm>
            <a:off x="838200" y="1739264"/>
            <a:ext cx="7480300" cy="2339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500"/>
              </a:spcBef>
              <a:defRPr sz="2400"/>
            </a:pPr>
            <a:r>
              <a:t>Młodocianych pracowników</a:t>
            </a:r>
          </a:p>
          <a:p>
            <a:pPr indent="12700">
              <a:lnSpc>
                <a:spcPct val="105999"/>
              </a:lnSpc>
              <a:spcBef>
                <a:spcPts val="200"/>
              </a:spcBef>
              <a:defRPr sz="2400"/>
            </a:pPr>
            <a:r>
              <a:t>Absolwentów szkół, absolwentów KKZ przystępujących  do egzaminu lub jego części po raz trzeci i kolejny  Osób dorosłych, które ukończyły praktyczną naukę</a:t>
            </a:r>
          </a:p>
          <a:p>
            <a:pPr indent="12700">
              <a:lnSpc>
                <a:spcPts val="2800"/>
              </a:lnSpc>
              <a:defRPr sz="2400"/>
            </a:pPr>
            <a:r>
              <a:t>zawodu lub przyuczenie do zawodu</a:t>
            </a:r>
          </a:p>
          <a:p>
            <a:pPr indent="12700">
              <a:spcBef>
                <a:spcPts val="400"/>
              </a:spcBef>
              <a:defRPr sz="2400"/>
            </a:pPr>
            <a:r>
              <a:t>Osób, przystępujących do egzaminu eksternistycznego</a:t>
            </a:r>
          </a:p>
        </p:txBody>
      </p:sp>
      <p:sp>
        <p:nvSpPr>
          <p:cNvPr id="113" name="●"/>
          <p:cNvSpPr txBox="1"/>
          <p:nvPr/>
        </p:nvSpPr>
        <p:spPr>
          <a:xfrm>
            <a:off x="495300" y="3004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  <p:sp>
        <p:nvSpPr>
          <p:cNvPr id="114" name="●"/>
          <p:cNvSpPr txBox="1"/>
          <p:nvPr/>
        </p:nvSpPr>
        <p:spPr>
          <a:xfrm>
            <a:off x="495300" y="3778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t>●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1644</Words>
  <Application>Microsoft Office PowerPoint</Application>
  <PresentationFormat>Pokaz na ekranie (4:3)</PresentationFormat>
  <Paragraphs>268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3" baseType="lpstr">
      <vt:lpstr>Arial</vt:lpstr>
      <vt:lpstr>Calibri</vt:lpstr>
      <vt:lpstr>Carlito</vt:lpstr>
      <vt:lpstr>Helvetica</vt:lpstr>
      <vt:lpstr>Helvetica Neue</vt:lpstr>
      <vt:lpstr>Times New Roman</vt:lpstr>
      <vt:lpstr>Tw Cen MT</vt:lpstr>
      <vt:lpstr>Office Theme</vt:lpstr>
      <vt:lpstr>Egzamin potwierdzający kwalifikacje  w zawodzie   czerwiec - lipiec 2021 rok</vt:lpstr>
      <vt:lpstr>Składanie deklaracji przystąpienia  do egzaminu</vt:lpstr>
      <vt:lpstr> Deklarację należy złożyć nie później niż na 4 miesiące  przed egzaminem</vt:lpstr>
      <vt:lpstr>Zdający, który zdał egzamin otrzymuje świadectwo  potwierdzające kwalifikację w zawodzie wydane przez  okręgową komisję egzaminacyjną.</vt:lpstr>
      <vt:lpstr>Prezentacja programu PowerPoint</vt:lpstr>
      <vt:lpstr>Prezentacja programu PowerPoint</vt:lpstr>
      <vt:lpstr>Prezentacja programu PowerPoint</vt:lpstr>
      <vt:lpstr>Ponowne przystąpienie do  egzaminu</vt:lpstr>
      <vt:lpstr>Odpłatność za egzamin dotyczy:</vt:lpstr>
      <vt:lpstr>Wysokość opłat za egzamin:</vt:lpstr>
      <vt:lpstr>Po upływie 5 lat licząc od dnia, w którym uczeń -</vt:lpstr>
      <vt:lpstr>Prezentacja programu PowerPoint</vt:lpstr>
      <vt:lpstr>Egzamin zawodowy składa się z  części pisemnej i praktycznej.</vt:lpstr>
      <vt:lpstr>Warunki zdania egzaminu</vt:lpstr>
      <vt:lpstr>Prezentacja programu PowerPoint</vt:lpstr>
      <vt:lpstr>Część pisemna egzaminu</vt:lpstr>
      <vt:lpstr>Organizacja części pisemnej</vt:lpstr>
      <vt:lpstr>Ok. 30 - 40 minut przed egzaminem</vt:lpstr>
      <vt:lpstr>Ok. 30 minut przed egzaminem</vt:lpstr>
      <vt:lpstr>Ok. 20 minut przed egzaminem</vt:lpstr>
      <vt:lpstr>O godzinie wyznaczonej przez  dyrektora OKE</vt:lpstr>
      <vt:lpstr>Po sprawdzeniu kompletności  arkuszy</vt:lpstr>
      <vt:lpstr>Prezentacja programu PowerPoint</vt:lpstr>
      <vt:lpstr>Po zakończeniu czynności  organizacyjnych</vt:lpstr>
      <vt:lpstr>Spóźnienie na egzamin</vt:lpstr>
      <vt:lpstr>Zdający, który zakończy pracę przed wyznaczoną</vt:lpstr>
      <vt:lpstr>Po upływie czasu trwania  egzaminu</vt:lpstr>
      <vt:lpstr>Prezentacja programu PowerPoint</vt:lpstr>
      <vt:lpstr>Organizacja część praktycznej  egzaminu:</vt:lpstr>
      <vt:lpstr>MATERIAŁY I PRZYBORY DO CZĘŚCI  PRAKTYCZNEJ EGZAMINU</vt:lpstr>
      <vt:lpstr>Ok. 20 minut przed egzaminem</vt:lpstr>
      <vt:lpstr>O godzinie wyznaczonej przez  dyrektora OKE</vt:lpstr>
      <vt:lpstr>Po sprawdzeniu kompletności  arkuszy</vt:lpstr>
      <vt:lpstr>Prezentacja programu PowerPoint</vt:lpstr>
      <vt:lpstr>Prezentacja programu PowerPoint</vt:lpstr>
      <vt:lpstr>Po zakończeniu czynności  organizacyjnych</vt:lpstr>
      <vt:lpstr>Podczas egzaminu</vt:lpstr>
      <vt:lpstr>Zdający, który zakończy pracę przed wyznaczoną</vt:lpstr>
      <vt:lpstr>Po upływie czasu trwania  egzaminu</vt:lpstr>
      <vt:lpstr>MODEL DK – REZULTATY SĄ NA WYDRUKACH Na ostatniej stronie znajduje się tabela</vt:lpstr>
      <vt:lpstr>MODEL DK – REZULTATY NAGRYWANE są na płycie  Na ostatniej stronie znajduje się tabela</vt:lpstr>
      <vt:lpstr>Prezentacja programu PowerPoint</vt:lpstr>
      <vt:lpstr>Przewodniczący zespołu egzaminacyjnego lub  Dyrektor OKE egzaminu może unieważnić  odpowiednią część egzaminu w przypadku:</vt:lpstr>
      <vt:lpstr>Prezentacja programu PowerPoint</vt:lpstr>
      <vt:lpstr>Informacje na stronie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potwierdzający kwalifikacje  w zawodzie   czerwiec - lipiec 2021 rok</dc:title>
  <dc:creator>DP2</dc:creator>
  <cp:lastModifiedBy>Admin</cp:lastModifiedBy>
  <cp:revision>4</cp:revision>
  <dcterms:modified xsi:type="dcterms:W3CDTF">2021-05-28T14:28:16Z</dcterms:modified>
</cp:coreProperties>
</file>